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  <p:sldMasterId id="2147483651" r:id="rId3"/>
  </p:sldMasterIdLst>
  <p:notesMasterIdLst>
    <p:notesMasterId r:id="rId5"/>
  </p:notesMasterIdLst>
  <p:sldIdLst>
    <p:sldId id="256" r:id="rId4"/>
  </p:sldIdLst>
  <p:sldSz cx="43891200" cy="32918400"/>
  <p:notesSz cx="6953250" cy="86407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64008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128016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92024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2560320" algn="l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3200400" algn="l" defTabSz="1280160" rtl="0" eaLnBrk="1" latinLnBrk="0" hangingPunct="1">
      <a:defRPr sz="2900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3840480" algn="l" defTabSz="1280160" rtl="0" eaLnBrk="1" latinLnBrk="0" hangingPunct="1">
      <a:defRPr sz="2900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4480560" algn="l" defTabSz="1280160" rtl="0" eaLnBrk="1" latinLnBrk="0" hangingPunct="1">
      <a:defRPr sz="2900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5120640" algn="l" defTabSz="1280160" rtl="0" eaLnBrk="1" latinLnBrk="0" hangingPunct="1">
      <a:defRPr sz="2900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52">
          <p15:clr>
            <a:srgbClr val="A4A3A4"/>
          </p15:clr>
        </p15:guide>
        <p15:guide id="2" orient="horz" pos="20285">
          <p15:clr>
            <a:srgbClr val="A4A3A4"/>
          </p15:clr>
        </p15:guide>
        <p15:guide id="3" pos="437">
          <p15:clr>
            <a:srgbClr val="A4A3A4"/>
          </p15:clr>
        </p15:guide>
        <p15:guide id="4" pos="6733">
          <p15:clr>
            <a:srgbClr val="A4A3A4"/>
          </p15:clr>
        </p15:guide>
        <p15:guide id="5" pos="7239">
          <p15:clr>
            <a:srgbClr val="A4A3A4"/>
          </p15:clr>
        </p15:guide>
        <p15:guide id="6" pos="13527">
          <p15:clr>
            <a:srgbClr val="A4A3A4"/>
          </p15:clr>
        </p15:guide>
        <p15:guide id="7" pos="14032">
          <p15:clr>
            <a:srgbClr val="A4A3A4"/>
          </p15:clr>
        </p15:guide>
        <p15:guide id="8" pos="20319">
          <p15:clr>
            <a:srgbClr val="A4A3A4"/>
          </p15:clr>
        </p15:guide>
        <p15:guide id="9" pos="20837">
          <p15:clr>
            <a:srgbClr val="A4A3A4"/>
          </p15:clr>
        </p15:guide>
        <p15:guide id="10" pos="271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5F00"/>
    <a:srgbClr val="EEF1F4"/>
    <a:srgbClr val="3399FF"/>
    <a:srgbClr val="0066FF"/>
    <a:srgbClr val="FF9900"/>
    <a:srgbClr val="CC0000"/>
    <a:srgbClr val="993300"/>
    <a:srgbClr val="0099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6" autoAdjust="0"/>
    <p:restoredTop sz="99760" autoAdjust="0"/>
  </p:normalViewPr>
  <p:slideViewPr>
    <p:cSldViewPr snapToGrid="0" snapToObjects="1">
      <p:cViewPr>
        <p:scale>
          <a:sx n="96" d="100"/>
          <a:sy n="96" d="100"/>
        </p:scale>
        <p:origin x="-6510" y="-14838"/>
      </p:cViewPr>
      <p:guideLst>
        <p:guide orient="horz" pos="3552"/>
        <p:guide orient="horz" pos="20285"/>
        <p:guide pos="437"/>
        <p:guide pos="6733"/>
        <p:guide pos="7239"/>
        <p:guide pos="13527"/>
        <p:guide pos="14032"/>
        <p:guide pos="20319"/>
        <p:guide pos="20837"/>
        <p:guide pos="2712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075" cy="4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8566" y="0"/>
            <a:ext cx="3013075" cy="4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0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16038" y="647700"/>
            <a:ext cx="4321175" cy="3240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0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104363"/>
            <a:ext cx="5562600" cy="388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07225"/>
            <a:ext cx="3013075" cy="4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8566" y="8207225"/>
            <a:ext cx="3013075" cy="43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665A23CD-1CAC-463C-9E80-25B57ED1137E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640080"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280160"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920240"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560320"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320040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D68EF-5079-4631-BF77-20B1F5BB86B6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6038" y="647700"/>
            <a:ext cx="4321175" cy="3240088"/>
          </a:xfrm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5088"/>
            <a:ext cx="37308367" cy="7058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4" y="18654713"/>
            <a:ext cx="30725533" cy="8410575"/>
          </a:xfrm>
          <a:prstGeom prst="round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640080" indent="0" algn="ctr">
              <a:buNone/>
              <a:defRPr/>
            </a:lvl2pPr>
            <a:lvl3pPr marL="1280160" indent="0" algn="ctr">
              <a:buNone/>
              <a:defRPr/>
            </a:lvl3pPr>
            <a:lvl4pPr marL="1920240" indent="0" algn="ctr">
              <a:buNone/>
              <a:defRPr/>
            </a:lvl4pPr>
            <a:lvl5pPr marL="2560320" indent="0" algn="ctr">
              <a:buNone/>
              <a:defRPr/>
            </a:lvl5pPr>
            <a:lvl6pPr marL="3200400" indent="0" algn="ctr">
              <a:buNone/>
              <a:defRPr/>
            </a:lvl6pPr>
            <a:lvl7pPr marL="3840480" indent="0" algn="ctr">
              <a:buNone/>
              <a:defRPr/>
            </a:lvl7pPr>
            <a:lvl8pPr marL="4480560" indent="0" algn="ctr">
              <a:buNone/>
              <a:defRPr/>
            </a:lvl8pPr>
            <a:lvl9pPr marL="512064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4267" y="5638801"/>
            <a:ext cx="9973733" cy="26562845"/>
          </a:xfrm>
          <a:prstGeom prst="round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338434" y="1273970"/>
            <a:ext cx="10547351" cy="3092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4267" y="1273970"/>
            <a:ext cx="31440967" cy="30927675"/>
          </a:xfrm>
          <a:prstGeom prst="round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5088"/>
            <a:ext cx="37308367" cy="7058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4" y="18654713"/>
            <a:ext cx="30725533" cy="8410575"/>
          </a:xfrm>
        </p:spPr>
        <p:txBody>
          <a:bodyPr/>
          <a:lstStyle>
            <a:lvl1pPr marL="0" indent="0" algn="ctr">
              <a:buNone/>
              <a:defRPr/>
            </a:lvl1pPr>
            <a:lvl2pPr marL="640080" indent="0" algn="ctr">
              <a:buNone/>
              <a:defRPr/>
            </a:lvl2pPr>
            <a:lvl3pPr marL="1280160" indent="0" algn="ctr">
              <a:buNone/>
              <a:defRPr/>
            </a:lvl3pPr>
            <a:lvl4pPr marL="1920240" indent="0" algn="ctr">
              <a:buNone/>
              <a:defRPr/>
            </a:lvl4pPr>
            <a:lvl5pPr marL="2560320" indent="0" algn="ctr">
              <a:buNone/>
              <a:defRPr/>
            </a:lvl5pPr>
            <a:lvl6pPr marL="3200400" indent="0" algn="ctr">
              <a:buNone/>
              <a:defRPr/>
            </a:lvl6pPr>
            <a:lvl7pPr marL="3840480" indent="0" algn="ctr">
              <a:buNone/>
              <a:defRPr/>
            </a:lvl7pPr>
            <a:lvl8pPr marL="4480560" indent="0" algn="ctr">
              <a:buNone/>
              <a:defRPr/>
            </a:lvl8pPr>
            <a:lvl9pPr marL="512064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5"/>
            <a:ext cx="37308367" cy="6538913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</p:spPr>
        <p:txBody>
          <a:bodyPr anchor="b"/>
          <a:lstStyle>
            <a:lvl1pPr marL="0" indent="0">
              <a:buNone/>
              <a:defRPr sz="2800"/>
            </a:lvl1pPr>
            <a:lvl2pPr marL="640080" indent="0">
              <a:buNone/>
              <a:defRPr sz="2500"/>
            </a:lvl2pPr>
            <a:lvl3pPr marL="1280160" indent="0">
              <a:buNone/>
              <a:defRPr sz="2200"/>
            </a:lvl3pPr>
            <a:lvl4pPr marL="1920240" indent="0">
              <a:buNone/>
              <a:defRPr sz="2000"/>
            </a:lvl4pPr>
            <a:lvl5pPr marL="2560320" indent="0">
              <a:buNone/>
              <a:defRPr sz="2000"/>
            </a:lvl5pPr>
            <a:lvl6pPr marL="3200400" indent="0">
              <a:buNone/>
              <a:defRPr sz="2000"/>
            </a:lvl6pPr>
            <a:lvl7pPr marL="3840480" indent="0">
              <a:buNone/>
              <a:defRPr sz="2000"/>
            </a:lvl7pPr>
            <a:lvl8pPr marL="4480560" indent="0">
              <a:buNone/>
              <a:defRPr sz="2000"/>
            </a:lvl8pPr>
            <a:lvl9pPr marL="512064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4267" y="5638801"/>
            <a:ext cx="4885267" cy="26562845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2733" y="5638801"/>
            <a:ext cx="4885267" cy="26562845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921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7588"/>
            <a:ext cx="19392900" cy="3071813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0"/>
            <a:ext cx="19392900" cy="18966657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7588"/>
            <a:ext cx="19399251" cy="3071813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0"/>
            <a:ext cx="19399251" cy="18966657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09688"/>
            <a:ext cx="14439900" cy="557927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09688"/>
            <a:ext cx="24536400" cy="28096370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7"/>
            <a:ext cx="14439900" cy="22517100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67" y="5638801"/>
            <a:ext cx="9973733" cy="26562845"/>
          </a:xfrm>
          <a:prstGeom prst="round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8"/>
            <a:ext cx="26335567" cy="2719388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5"/>
            <a:ext cx="26335567" cy="19752468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5"/>
            <a:ext cx="26335567" cy="3864768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338434" y="1273970"/>
            <a:ext cx="10547351" cy="3092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4267" y="1273970"/>
            <a:ext cx="31440967" cy="3092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5088"/>
            <a:ext cx="37308367" cy="7058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4" y="18654713"/>
            <a:ext cx="30725533" cy="8410575"/>
          </a:xfrm>
        </p:spPr>
        <p:txBody>
          <a:bodyPr/>
          <a:lstStyle>
            <a:lvl1pPr marL="0" indent="0" algn="ctr">
              <a:buNone/>
              <a:defRPr/>
            </a:lvl1pPr>
            <a:lvl2pPr marL="640080" indent="0" algn="ctr">
              <a:buNone/>
              <a:defRPr/>
            </a:lvl2pPr>
            <a:lvl3pPr marL="1280160" indent="0" algn="ctr">
              <a:buNone/>
              <a:defRPr/>
            </a:lvl3pPr>
            <a:lvl4pPr marL="1920240" indent="0" algn="ctr">
              <a:buNone/>
              <a:defRPr/>
            </a:lvl4pPr>
            <a:lvl5pPr marL="2560320" indent="0" algn="ctr">
              <a:buNone/>
              <a:defRPr/>
            </a:lvl5pPr>
            <a:lvl6pPr marL="3200400" indent="0" algn="ctr">
              <a:buNone/>
              <a:defRPr/>
            </a:lvl6pPr>
            <a:lvl7pPr marL="3840480" indent="0" algn="ctr">
              <a:buNone/>
              <a:defRPr/>
            </a:lvl7pPr>
            <a:lvl8pPr marL="4480560" indent="0" algn="ctr">
              <a:buNone/>
              <a:defRPr/>
            </a:lvl8pPr>
            <a:lvl9pPr marL="512064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5"/>
            <a:ext cx="37308367" cy="6538913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</p:spPr>
        <p:txBody>
          <a:bodyPr anchor="b"/>
          <a:lstStyle>
            <a:lvl1pPr marL="0" indent="0">
              <a:buNone/>
              <a:defRPr sz="2800"/>
            </a:lvl1pPr>
            <a:lvl2pPr marL="640080" indent="0">
              <a:buNone/>
              <a:defRPr sz="2500"/>
            </a:lvl2pPr>
            <a:lvl3pPr marL="1280160" indent="0">
              <a:buNone/>
              <a:defRPr sz="2200"/>
            </a:lvl3pPr>
            <a:lvl4pPr marL="1920240" indent="0">
              <a:buNone/>
              <a:defRPr sz="2000"/>
            </a:lvl4pPr>
            <a:lvl5pPr marL="2560320" indent="0">
              <a:buNone/>
              <a:defRPr sz="2000"/>
            </a:lvl5pPr>
            <a:lvl6pPr marL="3200400" indent="0">
              <a:buNone/>
              <a:defRPr sz="2000"/>
            </a:lvl6pPr>
            <a:lvl7pPr marL="3840480" indent="0">
              <a:buNone/>
              <a:defRPr sz="2000"/>
            </a:lvl7pPr>
            <a:lvl8pPr marL="4480560" indent="0">
              <a:buNone/>
              <a:defRPr sz="2000"/>
            </a:lvl8pPr>
            <a:lvl9pPr marL="512064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4267" y="5638801"/>
            <a:ext cx="20993100" cy="26562845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90568" y="5638801"/>
            <a:ext cx="20995217" cy="26562845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921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7588"/>
            <a:ext cx="19392900" cy="3071813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0"/>
            <a:ext cx="19392900" cy="18966657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7588"/>
            <a:ext cx="19399251" cy="3071813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0"/>
            <a:ext cx="19399251" cy="18966657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5"/>
            <a:ext cx="37308367" cy="6538913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4"/>
            <a:ext cx="37308367" cy="7200900"/>
          </a:xfrm>
          <a:prstGeom prst="roundRect">
            <a:avLst/>
          </a:prstGeom>
        </p:spPr>
        <p:txBody>
          <a:bodyPr anchor="b"/>
          <a:lstStyle>
            <a:lvl1pPr marL="0" indent="0">
              <a:buNone/>
              <a:defRPr sz="2800"/>
            </a:lvl1pPr>
            <a:lvl2pPr marL="640080" indent="0">
              <a:buNone/>
              <a:defRPr sz="2500"/>
            </a:lvl2pPr>
            <a:lvl3pPr marL="1280160" indent="0">
              <a:buNone/>
              <a:defRPr sz="2200"/>
            </a:lvl3pPr>
            <a:lvl4pPr marL="1920240" indent="0">
              <a:buNone/>
              <a:defRPr sz="2000"/>
            </a:lvl4pPr>
            <a:lvl5pPr marL="2560320" indent="0">
              <a:buNone/>
              <a:defRPr sz="2000"/>
            </a:lvl5pPr>
            <a:lvl6pPr marL="3200400" indent="0">
              <a:buNone/>
              <a:defRPr sz="2000"/>
            </a:lvl6pPr>
            <a:lvl7pPr marL="3840480" indent="0">
              <a:buNone/>
              <a:defRPr sz="2000"/>
            </a:lvl7pPr>
            <a:lvl8pPr marL="4480560" indent="0">
              <a:buNone/>
              <a:defRPr sz="2000"/>
            </a:lvl8pPr>
            <a:lvl9pPr marL="512064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09688"/>
            <a:ext cx="14439900" cy="557927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09688"/>
            <a:ext cx="24536400" cy="28096370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7"/>
            <a:ext cx="14439900" cy="22517100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8"/>
            <a:ext cx="26335567" cy="2719388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5"/>
            <a:ext cx="26335567" cy="19752468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5"/>
            <a:ext cx="26335567" cy="3864768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338434" y="1273970"/>
            <a:ext cx="10547351" cy="30927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4267" y="1273970"/>
            <a:ext cx="31440967" cy="30927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4267" y="5638801"/>
            <a:ext cx="4885267" cy="26562845"/>
          </a:xfrm>
          <a:prstGeom prst="roundRect">
            <a:avLst/>
          </a:prstGeo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82733" y="5638801"/>
            <a:ext cx="4885267" cy="26562845"/>
          </a:xfrm>
          <a:prstGeom prst="roundRect">
            <a:avLst/>
          </a:prstGeo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19212"/>
            <a:ext cx="39501233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7588"/>
            <a:ext cx="19392900" cy="3071813"/>
          </a:xfrm>
          <a:prstGeom prst="roundRect">
            <a:avLst/>
          </a:prstGeo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0"/>
            <a:ext cx="19392900" cy="18966657"/>
          </a:xfrm>
          <a:prstGeom prst="roundRect">
            <a:avLst/>
          </a:prstGeo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7588"/>
            <a:ext cx="19399251" cy="3071813"/>
          </a:xfrm>
          <a:prstGeom prst="roundRect">
            <a:avLst/>
          </a:prstGeo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0"/>
            <a:ext cx="19399251" cy="18966657"/>
          </a:xfrm>
          <a:prstGeom prst="roundRect">
            <a:avLst/>
          </a:prstGeo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09688"/>
            <a:ext cx="14439900" cy="557927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09688"/>
            <a:ext cx="24536400" cy="28096370"/>
          </a:xfrm>
          <a:prstGeom prst="roundRect">
            <a:avLst/>
          </a:prstGeo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7"/>
            <a:ext cx="14439900" cy="22517100"/>
          </a:xfrm>
          <a:prstGeom prst="round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8"/>
            <a:ext cx="26335567" cy="2719388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5"/>
            <a:ext cx="26335567" cy="19752468"/>
          </a:xfrm>
          <a:prstGeom prst="roundRect">
            <a:avLst/>
          </a:prstGeo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5"/>
            <a:ext cx="26335567" cy="3864768"/>
          </a:xfrm>
          <a:prstGeom prst="round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2" name="Rectangle 36"/>
          <p:cNvSpPr>
            <a:spLocks noChangeArrowheads="1"/>
          </p:cNvSpPr>
          <p:nvPr userDrawn="1"/>
        </p:nvSpPr>
        <p:spPr bwMode="auto">
          <a:xfrm>
            <a:off x="0" y="0"/>
            <a:ext cx="43891200" cy="5943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86049" name="Rectangle 33"/>
          <p:cNvSpPr>
            <a:spLocks noChangeArrowheads="1"/>
          </p:cNvSpPr>
          <p:nvPr userDrawn="1"/>
        </p:nvSpPr>
        <p:spPr bwMode="auto">
          <a:xfrm>
            <a:off x="694267" y="6917635"/>
            <a:ext cx="9973733" cy="25284012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86031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960967" y="1273970"/>
            <a:ext cx="41924817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56" tIns="45619" rIns="91256" bIns="456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6041" name="Rectangle 25"/>
          <p:cNvSpPr>
            <a:spLocks noChangeArrowheads="1"/>
          </p:cNvSpPr>
          <p:nvPr userDrawn="1"/>
        </p:nvSpPr>
        <p:spPr bwMode="auto">
          <a:xfrm>
            <a:off x="0" y="0"/>
            <a:ext cx="43891200" cy="329184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86048" name="Rectangle 32"/>
          <p:cNvSpPr>
            <a:spLocks noChangeArrowheads="1"/>
          </p:cNvSpPr>
          <p:nvPr userDrawn="1"/>
        </p:nvSpPr>
        <p:spPr bwMode="auto">
          <a:xfrm>
            <a:off x="11491384" y="6917635"/>
            <a:ext cx="9982200" cy="25284012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86050" name="Rectangle 34"/>
          <p:cNvSpPr>
            <a:spLocks noChangeArrowheads="1"/>
          </p:cNvSpPr>
          <p:nvPr userDrawn="1"/>
        </p:nvSpPr>
        <p:spPr bwMode="auto">
          <a:xfrm>
            <a:off x="22273684" y="6917635"/>
            <a:ext cx="9982200" cy="25284012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86051" name="Rectangle 35"/>
          <p:cNvSpPr>
            <a:spLocks noChangeArrowheads="1"/>
          </p:cNvSpPr>
          <p:nvPr userDrawn="1"/>
        </p:nvSpPr>
        <p:spPr bwMode="auto">
          <a:xfrm>
            <a:off x="33079267" y="6917635"/>
            <a:ext cx="9982200" cy="25284012"/>
          </a:xfrm>
          <a:prstGeom prst="round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86053" name="Line 37"/>
          <p:cNvSpPr>
            <a:spLocks noChangeShapeType="1"/>
          </p:cNvSpPr>
          <p:nvPr userDrawn="1"/>
        </p:nvSpPr>
        <p:spPr bwMode="auto">
          <a:xfrm>
            <a:off x="0" y="5943600"/>
            <a:ext cx="43891200" cy="0"/>
          </a:xfrm>
          <a:prstGeom prst="line">
            <a:avLst/>
          </a:prstGeom>
          <a:noFill/>
          <a:ln w="190500">
            <a:solidFill>
              <a:srgbClr val="FF9900"/>
            </a:solidFill>
            <a:round/>
            <a:headEnd/>
            <a:tailEnd/>
          </a:ln>
          <a:effectLst/>
        </p:spPr>
        <p:txBody>
          <a:bodyPr lIns="460858" tIns="460858" rIns="460858" bIns="460858">
            <a:spAutoFit/>
          </a:bodyPr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913448" rtl="0" fontAlgn="base"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+mj-lt"/>
          <a:ea typeface="+mj-ea"/>
          <a:cs typeface="+mj-cs"/>
        </a:defRPr>
      </a:lvl1pPr>
      <a:lvl2pPr algn="ctr" defTabSz="913448" rtl="0" fontAlgn="base"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rial Black" pitchFamily="34" charset="0"/>
        </a:defRPr>
      </a:lvl2pPr>
      <a:lvl3pPr algn="ctr" defTabSz="913448" rtl="0" fontAlgn="base"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rial Black" pitchFamily="34" charset="0"/>
        </a:defRPr>
      </a:lvl3pPr>
      <a:lvl4pPr algn="ctr" defTabSz="913448" rtl="0" fontAlgn="base"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rial Black" pitchFamily="34" charset="0"/>
        </a:defRPr>
      </a:lvl4pPr>
      <a:lvl5pPr algn="ctr" defTabSz="913448" rtl="0" fontAlgn="base"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rial Black" pitchFamily="34" charset="0"/>
        </a:defRPr>
      </a:lvl5pPr>
      <a:lvl6pPr marL="640080" algn="ctr" defTabSz="913448" rtl="0" fontAlgn="base"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rial Black" pitchFamily="34" charset="0"/>
        </a:defRPr>
      </a:lvl6pPr>
      <a:lvl7pPr marL="1280160" algn="ctr" defTabSz="913448" rtl="0" fontAlgn="base"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rial Black" pitchFamily="34" charset="0"/>
        </a:defRPr>
      </a:lvl7pPr>
      <a:lvl8pPr marL="1920240" algn="ctr" defTabSz="913448" rtl="0" fontAlgn="base"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rial Black" pitchFamily="34" charset="0"/>
        </a:defRPr>
      </a:lvl8pPr>
      <a:lvl9pPr marL="2560320" algn="ctr" defTabSz="913448" rtl="0" fontAlgn="base">
        <a:spcBef>
          <a:spcPct val="0"/>
        </a:spcBef>
        <a:spcAft>
          <a:spcPct val="0"/>
        </a:spcAft>
        <a:defRPr sz="8500">
          <a:solidFill>
            <a:srgbClr val="FFFFFF"/>
          </a:solidFill>
          <a:latin typeface="Arial Black" pitchFamily="34" charset="0"/>
        </a:defRPr>
      </a:lvl9pPr>
    </p:titleStyle>
    <p:bodyStyle>
      <a:lvl1pPr marL="342265" indent="-342265" algn="l" defTabSz="913448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0093" indent="-282258" algn="l" defTabSz="913448" rtl="0" fontAlgn="base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2pPr>
      <a:lvl3pPr marL="1142365" indent="-228918" algn="l" defTabSz="913448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918" algn="l" defTabSz="913448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03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69811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333819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97827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61835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ChangeArrowheads="1"/>
          </p:cNvSpPr>
          <p:nvPr userDrawn="1"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180227" name="Rectangle 3"/>
          <p:cNvSpPr>
            <a:spLocks noChangeArrowheads="1"/>
          </p:cNvSpPr>
          <p:nvPr userDrawn="1"/>
        </p:nvSpPr>
        <p:spPr bwMode="auto">
          <a:xfrm>
            <a:off x="694267" y="5638801"/>
            <a:ext cx="9973733" cy="2656284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180228" name="Rectangle 4"/>
          <p:cNvSpPr>
            <a:spLocks noChangeArrowheads="1"/>
          </p:cNvSpPr>
          <p:nvPr userDrawn="1"/>
        </p:nvSpPr>
        <p:spPr bwMode="auto">
          <a:xfrm>
            <a:off x="0" y="4800601"/>
            <a:ext cx="43891200" cy="13097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180229" name="Text Box 5"/>
          <p:cNvSpPr txBox="1">
            <a:spLocks noChangeArrowheads="1"/>
          </p:cNvSpPr>
          <p:nvPr userDrawn="1"/>
        </p:nvSpPr>
        <p:spPr bwMode="auto">
          <a:xfrm>
            <a:off x="609600" y="32444533"/>
            <a:ext cx="2514600" cy="32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56" tIns="45619" rIns="91256" bIns="45619">
            <a:spAutoFit/>
          </a:bodyPr>
          <a:lstStyle/>
          <a:p>
            <a:pPr defTabSz="913448"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600" b="1" dirty="0">
                <a:solidFill>
                  <a:schemeClr val="bg2"/>
                </a:solidFill>
                <a:latin typeface="Arial" pitchFamily="34" charset="0"/>
              </a:rPr>
              <a:t>POSTER TEMPLATE BY:</a:t>
            </a:r>
          </a:p>
          <a:p>
            <a:pPr defTabSz="913448"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1000" b="1" dirty="0">
                <a:solidFill>
                  <a:schemeClr val="bg2"/>
                </a:solidFill>
                <a:latin typeface="Arial" pitchFamily="34" charset="0"/>
              </a:rPr>
              <a:t>www.PosterPresentations.com</a:t>
            </a:r>
          </a:p>
        </p:txBody>
      </p:sp>
      <p:sp>
        <p:nvSpPr>
          <p:cNvPr id="1802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60967" y="1273970"/>
            <a:ext cx="41924817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56" tIns="45619" rIns="91256" bIns="456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02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4267" y="5638801"/>
            <a:ext cx="9973733" cy="2656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354" tIns="456354" rIns="456354" bIns="456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0232" name="Rectangle 8"/>
          <p:cNvSpPr>
            <a:spLocks noChangeArrowheads="1"/>
          </p:cNvSpPr>
          <p:nvPr userDrawn="1"/>
        </p:nvSpPr>
        <p:spPr bwMode="auto">
          <a:xfrm>
            <a:off x="0" y="0"/>
            <a:ext cx="43891200" cy="329184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180233" name="Rectangle 9"/>
          <p:cNvSpPr>
            <a:spLocks noChangeArrowheads="1"/>
          </p:cNvSpPr>
          <p:nvPr userDrawn="1"/>
        </p:nvSpPr>
        <p:spPr bwMode="auto">
          <a:xfrm>
            <a:off x="11491385" y="5638801"/>
            <a:ext cx="20764500" cy="2656284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180235" name="Rectangle 11"/>
          <p:cNvSpPr>
            <a:spLocks noChangeArrowheads="1"/>
          </p:cNvSpPr>
          <p:nvPr userDrawn="1"/>
        </p:nvSpPr>
        <p:spPr bwMode="auto">
          <a:xfrm>
            <a:off x="33079267" y="5638801"/>
            <a:ext cx="9982200" cy="2656284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2pPr>
      <a:lvl3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3pPr>
      <a:lvl4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4pPr>
      <a:lvl5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5pPr>
      <a:lvl6pPr marL="640080"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6pPr>
      <a:lvl7pPr marL="1280160"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7pPr>
      <a:lvl8pPr marL="1920240"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8pPr>
      <a:lvl9pPr marL="2560320"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9pPr>
    </p:titleStyle>
    <p:bodyStyle>
      <a:lvl1pPr marL="342265" indent="-342265" algn="l" defTabSz="913448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0093" indent="-282258" algn="l" defTabSz="913448" rtl="0" fontAlgn="base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2pPr>
      <a:lvl3pPr marL="1142365" indent="-228918" algn="l" defTabSz="913448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918" algn="l" defTabSz="913448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03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69811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333819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97827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61835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 userDrawn="1"/>
        </p:nvSpPr>
        <p:spPr bwMode="auto">
          <a:xfrm>
            <a:off x="0" y="0"/>
            <a:ext cx="43891200" cy="480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181251" name="Rectangle 3"/>
          <p:cNvSpPr>
            <a:spLocks noChangeArrowheads="1"/>
          </p:cNvSpPr>
          <p:nvPr userDrawn="1"/>
        </p:nvSpPr>
        <p:spPr bwMode="auto">
          <a:xfrm>
            <a:off x="694267" y="5638801"/>
            <a:ext cx="42367200" cy="2656284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181252" name="Rectangle 4"/>
          <p:cNvSpPr>
            <a:spLocks noChangeArrowheads="1"/>
          </p:cNvSpPr>
          <p:nvPr userDrawn="1"/>
        </p:nvSpPr>
        <p:spPr bwMode="auto">
          <a:xfrm>
            <a:off x="0" y="4800601"/>
            <a:ext cx="43891200" cy="130970"/>
          </a:xfrm>
          <a:prstGeom prst="rect">
            <a:avLst/>
          </a:prstGeom>
          <a:solidFill>
            <a:srgbClr val="66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  <p:sp>
        <p:nvSpPr>
          <p:cNvPr id="181253" name="Text Box 5"/>
          <p:cNvSpPr txBox="1">
            <a:spLocks noChangeArrowheads="1"/>
          </p:cNvSpPr>
          <p:nvPr userDrawn="1"/>
        </p:nvSpPr>
        <p:spPr bwMode="auto">
          <a:xfrm>
            <a:off x="609600" y="32444533"/>
            <a:ext cx="2514600" cy="32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256" tIns="45619" rIns="91256" bIns="45619">
            <a:spAutoFit/>
          </a:bodyPr>
          <a:lstStyle/>
          <a:p>
            <a:pPr defTabSz="913448"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600" b="1" dirty="0">
                <a:solidFill>
                  <a:schemeClr val="bg2"/>
                </a:solidFill>
                <a:latin typeface="Arial" pitchFamily="34" charset="0"/>
              </a:rPr>
              <a:t>POSTER TEMPLATE BY:</a:t>
            </a:r>
          </a:p>
          <a:p>
            <a:pPr defTabSz="913448" eaLnBrk="0" hangingPunct="0">
              <a:lnSpc>
                <a:spcPct val="65000"/>
              </a:lnSpc>
              <a:spcBef>
                <a:spcPct val="50000"/>
              </a:spcBef>
            </a:pPr>
            <a:r>
              <a:rPr lang="en-US" sz="1000" b="1" dirty="0">
                <a:solidFill>
                  <a:schemeClr val="bg2"/>
                </a:solidFill>
                <a:latin typeface="Arial" pitchFamily="34" charset="0"/>
              </a:rPr>
              <a:t>www.PosterPresentations.com</a:t>
            </a:r>
          </a:p>
        </p:txBody>
      </p:sp>
      <p:sp>
        <p:nvSpPr>
          <p:cNvPr id="1812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60967" y="1273970"/>
            <a:ext cx="41924817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56" tIns="45619" rIns="91256" bIns="456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12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4267" y="5638801"/>
            <a:ext cx="42191517" cy="2656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6354" tIns="456354" rIns="456354" bIns="456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1256" name="Rectangle 8"/>
          <p:cNvSpPr>
            <a:spLocks noChangeArrowheads="1"/>
          </p:cNvSpPr>
          <p:nvPr userDrawn="1"/>
        </p:nvSpPr>
        <p:spPr bwMode="auto">
          <a:xfrm>
            <a:off x="0" y="0"/>
            <a:ext cx="43891200" cy="32918400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28016" tIns="64008" rIns="128016" bIns="64008" anchor="ctr"/>
          <a:lstStyle/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2pPr>
      <a:lvl3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3pPr>
      <a:lvl4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4pPr>
      <a:lvl5pPr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5pPr>
      <a:lvl6pPr marL="640080"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6pPr>
      <a:lvl7pPr marL="1280160"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7pPr>
      <a:lvl8pPr marL="1920240"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8pPr>
      <a:lvl9pPr marL="2560320" algn="ctr" defTabSz="913448" rtl="0" fontAlgn="base">
        <a:spcBef>
          <a:spcPct val="0"/>
        </a:spcBef>
        <a:spcAft>
          <a:spcPct val="0"/>
        </a:spcAft>
        <a:defRPr sz="8500">
          <a:solidFill>
            <a:schemeClr val="tx2"/>
          </a:solidFill>
          <a:latin typeface="Arial Black" pitchFamily="34" charset="0"/>
        </a:defRPr>
      </a:lvl9pPr>
    </p:titleStyle>
    <p:bodyStyle>
      <a:lvl1pPr marL="342265" indent="-342265" algn="l" defTabSz="913448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0093" indent="-282258" algn="l" defTabSz="913448" rtl="0" fontAlgn="base">
        <a:spcBef>
          <a:spcPct val="20000"/>
        </a:spcBef>
        <a:spcAft>
          <a:spcPct val="0"/>
        </a:spcAft>
        <a:buChar char="–"/>
        <a:defRPr sz="2900">
          <a:solidFill>
            <a:schemeClr val="tx1"/>
          </a:solidFill>
          <a:latin typeface="+mn-lt"/>
        </a:defRPr>
      </a:lvl2pPr>
      <a:lvl3pPr marL="1142365" indent="-228918" algn="l" defTabSz="913448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918" algn="l" defTabSz="913448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03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69811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333819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97827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618355" indent="-228918" algn="l" defTabSz="913448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14.emf"/><Relationship Id="rId26" Type="http://schemas.openxmlformats.org/officeDocument/2006/relationships/image" Target="../media/image20.emf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7.em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3.jpeg"/><Relationship Id="rId25" Type="http://schemas.openxmlformats.org/officeDocument/2006/relationships/image" Target="../media/image3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.wmf"/><Relationship Id="rId20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image" Target="../media/image11.png"/><Relationship Id="rId24" Type="http://schemas.openxmlformats.org/officeDocument/2006/relationships/oleObject" Target="../embeddings/oleObject3.bin"/><Relationship Id="rId5" Type="http://schemas.openxmlformats.org/officeDocument/2006/relationships/image" Target="../media/image5.emf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19.png"/><Relationship Id="rId28" Type="http://schemas.openxmlformats.org/officeDocument/2006/relationships/image" Target="../media/image22.emf"/><Relationship Id="rId10" Type="http://schemas.openxmlformats.org/officeDocument/2006/relationships/image" Target="../media/image10.png"/><Relationship Id="rId19" Type="http://schemas.openxmlformats.org/officeDocument/2006/relationships/image" Target="../media/image15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.wmf"/><Relationship Id="rId22" Type="http://schemas.openxmlformats.org/officeDocument/2006/relationships/image" Target="../media/image18.jpeg"/><Relationship Id="rId27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358" y="10152261"/>
            <a:ext cx="7108501" cy="5334001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585" y="14798297"/>
            <a:ext cx="4343399" cy="325915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005" y="14798297"/>
            <a:ext cx="4343399" cy="3259154"/>
          </a:xfrm>
          <a:prstGeom prst="rect">
            <a:avLst/>
          </a:prstGeom>
        </p:spPr>
      </p:pic>
      <p:pic>
        <p:nvPicPr>
          <p:cNvPr id="119" name="Picture 118" descr="Li_target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494012" y="10726942"/>
            <a:ext cx="3213475" cy="4726965"/>
          </a:xfrm>
          <a:prstGeom prst="rect">
            <a:avLst/>
          </a:prstGeom>
        </p:spPr>
      </p:pic>
      <p:pic>
        <p:nvPicPr>
          <p:cNvPr id="148" name="Picture 547"/>
          <p:cNvPicPr>
            <a:picLocks noChangeAspect="1" noChangeArrowheads="1"/>
          </p:cNvPicPr>
          <p:nvPr/>
        </p:nvPicPr>
        <p:blipFill>
          <a:blip r:embed="rId8" cstate="print"/>
          <a:srcRect b="94691"/>
          <a:stretch>
            <a:fillRect/>
          </a:stretch>
        </p:blipFill>
        <p:spPr bwMode="auto">
          <a:xfrm>
            <a:off x="681567" y="6893640"/>
            <a:ext cx="9998075" cy="114474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4930136" y="39757"/>
            <a:ext cx="39931479" cy="698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232" tIns="45609" rIns="91232" bIns="45609">
            <a:spAutoFit/>
          </a:bodyPr>
          <a:lstStyle/>
          <a:p>
            <a:pPr algn="ctr" defTabSz="913448">
              <a:spcBef>
                <a:spcPct val="50000"/>
              </a:spcBef>
            </a:pPr>
            <a:r>
              <a:rPr lang="en-US" sz="100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Neutron Cross-Sections </a:t>
            </a:r>
            <a:br>
              <a:rPr lang="en-US" sz="100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sz="100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for Radionuclide Production</a:t>
            </a:r>
          </a:p>
          <a:p>
            <a:pPr marL="914400" indent="-914400" algn="ctr" defTabSz="913448">
              <a:spcBef>
                <a:spcPct val="50000"/>
              </a:spcBef>
            </a:pPr>
            <a:r>
              <a:rPr lang="en-US" sz="5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A.S. Voyles</a:t>
            </a:r>
            <a:r>
              <a:rPr lang="en-US" sz="5600" b="1" baseline="30000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a,b</a:t>
            </a:r>
            <a:r>
              <a:rPr lang="en-US" sz="5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M.S.  Basunia</a:t>
            </a:r>
            <a:r>
              <a:rPr lang="en-US" sz="5600" b="1" baseline="30000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r>
              <a:rPr lang="en-US" sz="5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J.C. </a:t>
            </a:r>
            <a:r>
              <a:rPr lang="en-US" sz="5600" b="1" dirty="0" err="1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Batchelder</a:t>
            </a:r>
            <a:r>
              <a:rPr lang="en-US" sz="5600" b="1" baseline="30000" dirty="0" err="1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5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J.D. </a:t>
            </a:r>
            <a:r>
              <a:rPr lang="en-US" sz="5600" b="1" dirty="0" err="1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Bauer</a:t>
            </a:r>
            <a:r>
              <a:rPr lang="en-US" sz="5600" b="1" baseline="30000" dirty="0" err="1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sz="5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 L.A. </a:t>
            </a:r>
            <a:r>
              <a:rPr lang="en-US" sz="5600" b="1" dirty="0" err="1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Bernstein</a:t>
            </a:r>
            <a:r>
              <a:rPr lang="en-US" sz="5600" b="1" baseline="30000" dirty="0" err="1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a,b</a:t>
            </a:r>
            <a:r>
              <a:rPr lang="en-US" sz="5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E.F. Matthews</a:t>
            </a:r>
            <a:r>
              <a:rPr lang="en-US" sz="5600" b="1" baseline="30000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a,b</a:t>
            </a:r>
            <a:endParaRPr lang="en-US" sz="5600" b="1" dirty="0">
              <a:solidFill>
                <a:srgbClr val="F8F8F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914400" indent="-914400" algn="ctr" defTabSz="913448">
              <a:spcBef>
                <a:spcPts val="1000"/>
              </a:spcBef>
            </a:pPr>
            <a:r>
              <a:rPr lang="en-US" sz="3600" b="1" baseline="30000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3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Nuclear Science and Security Consortium – The University of California, Berkeley</a:t>
            </a:r>
          </a:p>
          <a:p>
            <a:pPr marL="914400" indent="-914400" algn="ctr" defTabSz="913448">
              <a:spcBef>
                <a:spcPts val="1000"/>
              </a:spcBef>
            </a:pPr>
            <a:r>
              <a:rPr lang="en-US" sz="3600" b="1" baseline="30000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</a:t>
            </a:r>
            <a:r>
              <a:rPr lang="en-US" sz="3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Lawrence Berkeley National Laboratory, </a:t>
            </a:r>
            <a:r>
              <a:rPr lang="en-US" sz="3600" b="1" baseline="30000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US" sz="3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Lawrence Livermore National Laboratory</a:t>
            </a:r>
          </a:p>
          <a:p>
            <a:pPr marL="914400" indent="-914400" algn="ctr" defTabSz="913448">
              <a:spcBef>
                <a:spcPct val="50000"/>
              </a:spcBef>
            </a:pPr>
            <a:endParaRPr lang="en-US" sz="2500" b="1" dirty="0">
              <a:solidFill>
                <a:srgbClr val="F8F8F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 defTabSz="913448">
              <a:spcBef>
                <a:spcPct val="50000"/>
              </a:spcBef>
            </a:pPr>
            <a:endParaRPr lang="en-US" sz="2500" b="1" dirty="0">
              <a:solidFill>
                <a:srgbClr val="F8F8F8"/>
              </a:solidFill>
              <a:latin typeface="Adobe Garamond Pro Bold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91" name="Text Box 43"/>
          <p:cNvSpPr txBox="1">
            <a:spLocks noChangeArrowheads="1"/>
          </p:cNvSpPr>
          <p:nvPr/>
        </p:nvSpPr>
        <p:spPr bwMode="auto">
          <a:xfrm>
            <a:off x="33079267" y="23037852"/>
            <a:ext cx="9982200" cy="64612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91256" tIns="45619" rIns="91256" bIns="45619">
            <a:spAutoFit/>
          </a:bodyPr>
          <a:lstStyle/>
          <a:p>
            <a:pPr algn="ctr" defTabSz="913448" eaLnBrk="0" hangingPunct="0">
              <a:spcBef>
                <a:spcPct val="50000"/>
              </a:spcBef>
            </a:pP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References</a:t>
            </a:r>
          </a:p>
        </p:txBody>
      </p:sp>
      <p:sp>
        <p:nvSpPr>
          <p:cNvPr id="2157" name="Text Box 109"/>
          <p:cNvSpPr txBox="1">
            <a:spLocks noChangeArrowheads="1"/>
          </p:cNvSpPr>
          <p:nvPr/>
        </p:nvSpPr>
        <p:spPr bwMode="auto">
          <a:xfrm>
            <a:off x="33095141" y="15440542"/>
            <a:ext cx="9997016" cy="64612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91256" tIns="45619" rIns="91256" bIns="45619">
            <a:spAutoFit/>
          </a:bodyPr>
          <a:lstStyle/>
          <a:p>
            <a:pPr algn="ctr" defTabSz="913448" eaLnBrk="0" hangingPunct="0">
              <a:spcBef>
                <a:spcPct val="50000"/>
              </a:spcBef>
            </a:pP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Conclusions</a:t>
            </a:r>
          </a:p>
        </p:txBody>
      </p:sp>
      <p:sp>
        <p:nvSpPr>
          <p:cNvPr id="2228" name="Text Box 180"/>
          <p:cNvSpPr txBox="1">
            <a:spLocks noChangeArrowheads="1"/>
          </p:cNvSpPr>
          <p:nvPr/>
        </p:nvSpPr>
        <p:spPr bwMode="auto">
          <a:xfrm>
            <a:off x="33077888" y="28172623"/>
            <a:ext cx="9982200" cy="64612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91256" tIns="45619" rIns="91256" bIns="45619">
            <a:spAutoFit/>
          </a:bodyPr>
          <a:lstStyle/>
          <a:p>
            <a:pPr algn="ctr" defTabSz="913448" eaLnBrk="0" hangingPunct="0">
              <a:spcBef>
                <a:spcPct val="50000"/>
              </a:spcBef>
            </a:pP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Acknowledgements</a:t>
            </a:r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522539" y="8399599"/>
            <a:ext cx="10552490" cy="3696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6354" tIns="456354" rIns="456354" bIns="460858">
            <a:spAutoFit/>
          </a:bodyPr>
          <a:lstStyle/>
          <a:p>
            <a:pPr defTabSz="4389438">
              <a:buFont typeface="Arial" pitchFamily="34" charset="0"/>
              <a:buChar char="•"/>
            </a:pPr>
            <a:r>
              <a:rPr lang="en-US" sz="3000" dirty="0">
                <a:latin typeface="Adobe Garamond Pro Bold" pitchFamily="18" charset="0"/>
                <a:ea typeface="Verdana" pitchFamily="34" charset="0"/>
                <a:cs typeface="Verdana" pitchFamily="34" charset="0"/>
              </a:rPr>
              <a:t>.The UC Berkeley High-Flux Neutron Generator has been used to irradiate Zn and Ti at fast fission-like energies.</a:t>
            </a:r>
          </a:p>
          <a:p>
            <a:pPr defTabSz="4389438">
              <a:buFont typeface="Arial" pitchFamily="34" charset="0"/>
              <a:buChar char="•"/>
            </a:pP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 Decay spectroscopy following (n,x) reactions provides precise cross sections in ratio to known dosimetry standards.</a:t>
            </a:r>
          </a:p>
          <a:p>
            <a:pPr defTabSz="4389438">
              <a:buFont typeface="Arial" pitchFamily="34" charset="0"/>
              <a:buChar char="•"/>
            </a:pPr>
            <a:r>
              <a:rPr lang="en-US" sz="3000" dirty="0">
                <a:latin typeface="Adobe Garamond Pro Bold" pitchFamily="18" charset="0"/>
                <a:ea typeface="Verdana" pitchFamily="34" charset="0"/>
                <a:cs typeface="Verdana" pitchFamily="34" charset="0"/>
              </a:rPr>
              <a:t> (n,p) reactions provide mCi quantities of radionuclides for national security, forensics and medical applications.</a:t>
            </a:r>
          </a:p>
        </p:txBody>
      </p:sp>
      <p:sp>
        <p:nvSpPr>
          <p:cNvPr id="2219" name="Text Box 171"/>
          <p:cNvSpPr txBox="1">
            <a:spLocks noChangeArrowheads="1"/>
          </p:cNvSpPr>
          <p:nvPr/>
        </p:nvSpPr>
        <p:spPr bwMode="auto">
          <a:xfrm>
            <a:off x="33063392" y="15868151"/>
            <a:ext cx="10334500" cy="7386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145" tIns="457145" rIns="457145" bIns="457145">
            <a:spAutoFit/>
          </a:bodyPr>
          <a:lstStyle/>
          <a:p>
            <a:pPr defTabSz="913448">
              <a:buFont typeface="Arial" pitchFamily="34" charset="0"/>
              <a:buChar char="•"/>
            </a:pPr>
            <a:r>
              <a:rPr lang="en-US" sz="2800" dirty="0">
                <a:latin typeface="Adobe Garamond Pro Bold" pitchFamily="18" charset="0"/>
              </a:rPr>
              <a:t> The capability to precisely measure relative (n,p) cross sections to within 5% uncertainty has been clearly demonstrated.</a:t>
            </a:r>
          </a:p>
          <a:p>
            <a:pPr lvl="1" defTabSz="913448">
              <a:buFont typeface="Arial" pitchFamily="34" charset="0"/>
              <a:buChar char="•"/>
            </a:pPr>
            <a:r>
              <a:rPr lang="en-US" sz="2800" dirty="0">
                <a:latin typeface="Adobe Garamond Pro Bold" pitchFamily="18" charset="0"/>
              </a:rPr>
              <a:t> Measurements are consistent with existing data and models.</a:t>
            </a:r>
          </a:p>
          <a:p>
            <a:pPr defTabSz="913448"/>
            <a:endParaRPr lang="en-US" sz="2800" dirty="0">
              <a:latin typeface="Adobe Garamond Pro Bold" pitchFamily="18" charset="0"/>
              <a:ea typeface="ＭＳ Ｐゴシック" charset="-128"/>
              <a:cs typeface="ＭＳ Ｐゴシック" charset="-128"/>
            </a:endParaRPr>
          </a:p>
          <a:p>
            <a:pPr defTabSz="913448">
              <a:buFont typeface="Arial" pitchFamily="34" charset="0"/>
              <a:buChar char="•"/>
            </a:pPr>
            <a:r>
              <a:rPr lang="en-US" sz="2800" dirty="0">
                <a:latin typeface="Adobe Garamond Pro Bold" pitchFamily="18" charset="0"/>
              </a:rPr>
              <a:t> Continued measurement of (n,p) cross sections provides:</a:t>
            </a:r>
          </a:p>
          <a:p>
            <a:pPr lvl="1" defTabSz="913448">
              <a:buFont typeface="Arial" pitchFamily="34" charset="0"/>
              <a:buChar char="•"/>
            </a:pPr>
            <a:r>
              <a:rPr lang="en-US" sz="2800" dirty="0">
                <a:latin typeface="Adobe Garamond Pro Bold" pitchFamily="18" charset="0"/>
              </a:rPr>
              <a:t> Valuable activation data at fast fission-like energies, useful for forensics and nonproliferation applications and testing.</a:t>
            </a:r>
          </a:p>
          <a:p>
            <a:pPr lvl="1" defTabSz="913448">
              <a:buFont typeface="Arial" pitchFamily="34" charset="0"/>
              <a:buChar char="•"/>
            </a:pPr>
            <a:r>
              <a:rPr lang="en-US" sz="2800" dirty="0">
                <a:latin typeface="Adobe Garamond Pro Bold" pitchFamily="18" charset="0"/>
              </a:rPr>
              <a:t> Expanded nuclear medicine capabilities through precise dose deposition, as well as patient-specific treatments.</a:t>
            </a:r>
          </a:p>
          <a:p>
            <a:pPr lvl="1" defTabSz="913448">
              <a:buFont typeface="Arial" pitchFamily="34" charset="0"/>
              <a:buChar char="•"/>
            </a:pPr>
            <a:r>
              <a:rPr lang="en-US" sz="2800" dirty="0">
                <a:latin typeface="Adobe Garamond Pro Bold" pitchFamily="18" charset="0"/>
              </a:rPr>
              <a:t> More efficient and affordable production of radionuclides for various applications, as a </a:t>
            </a:r>
            <a:r>
              <a:rPr lang="en-US" sz="2800" dirty="0">
                <a:latin typeface="Adobe Garamond Pro Bold" pitchFamily="18" charset="0"/>
                <a:ea typeface="Verdana" pitchFamily="34" charset="0"/>
                <a:cs typeface="Verdana" pitchFamily="34" charset="0"/>
              </a:rPr>
              <a:t>proliferation-resistant alternative to production  in HEU-fueled reactors</a:t>
            </a:r>
            <a:r>
              <a:rPr lang="en-US" sz="2800" dirty="0">
                <a:latin typeface="Adobe Garamond Pro Bold" pitchFamily="18" charset="0"/>
              </a:rPr>
              <a:t>.</a:t>
            </a:r>
          </a:p>
          <a:p>
            <a:pPr lvl="1" defTabSz="913448">
              <a:buFont typeface="Arial" pitchFamily="34" charset="0"/>
              <a:buChar char="•"/>
            </a:pPr>
            <a:r>
              <a:rPr lang="en-US" sz="28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 Improved fidelity of reaction modeling codes, used for estimating cross sections by comparison to measured data</a:t>
            </a:r>
            <a:r>
              <a:rPr lang="en-US" sz="2800" dirty="0">
                <a:solidFill>
                  <a:schemeClr val="tx2"/>
                </a:solidFill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.</a:t>
            </a:r>
            <a:endParaRPr lang="en-US" sz="2800" dirty="0">
              <a:latin typeface="Adobe Garamond Pro Bold" pitchFamily="18" charset="0"/>
            </a:endParaRPr>
          </a:p>
        </p:txBody>
      </p:sp>
      <p:sp>
        <p:nvSpPr>
          <p:cNvPr id="2309" name="Text Box 261"/>
          <p:cNvSpPr txBox="1">
            <a:spLocks noChangeArrowheads="1"/>
          </p:cNvSpPr>
          <p:nvPr/>
        </p:nvSpPr>
        <p:spPr bwMode="auto">
          <a:xfrm>
            <a:off x="702733" y="17710656"/>
            <a:ext cx="9990667" cy="64612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91256" tIns="45619" rIns="91256" bIns="45619">
            <a:spAutoFit/>
          </a:bodyPr>
          <a:lstStyle/>
          <a:p>
            <a:pPr algn="ctr" defTabSz="913448" eaLnBrk="0" hangingPunct="0">
              <a:spcBef>
                <a:spcPct val="50000"/>
              </a:spcBef>
            </a:pP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Introduction</a:t>
            </a:r>
          </a:p>
        </p:txBody>
      </p:sp>
      <p:sp>
        <p:nvSpPr>
          <p:cNvPr id="2418" name="Text Box 370"/>
          <p:cNvSpPr txBox="1">
            <a:spLocks noChangeArrowheads="1"/>
          </p:cNvSpPr>
          <p:nvPr/>
        </p:nvSpPr>
        <p:spPr bwMode="auto">
          <a:xfrm>
            <a:off x="681567" y="18356783"/>
            <a:ext cx="9967384" cy="5085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60858" tIns="460858" rIns="460858" bIns="460858">
            <a:spAutoFit/>
          </a:bodyPr>
          <a:lstStyle/>
          <a:p>
            <a:r>
              <a:rPr lang="en-US" sz="3000" dirty="0">
                <a:latin typeface="Adobe Garamond Pro Bold" pitchFamily="18" charset="0"/>
                <a:ea typeface="Verdana" pitchFamily="34" charset="0"/>
                <a:cs typeface="Verdana" pitchFamily="34" charset="0"/>
              </a:rPr>
              <a:t>Production cross sections for many emerging medical radioisotopes currently have unacceptably large uncertainties. Compact neutron generators allow for precise (n,p) cross section measurements, and </a:t>
            </a:r>
            <a:r>
              <a:rPr lang="en-US" sz="3000" dirty="0">
                <a:latin typeface="Adobe Garamond Pro Bold" pitchFamily="18" charset="0"/>
              </a:rPr>
              <a:t>offer a proliferation-resistant pathway for radioisotope production, with simplified radiochemical product separation. This work focuses on the irradiation of  Titanium and Zinc foils using the 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UC Berkeley High Flux Neutron Generator (HFNG).</a:t>
            </a:r>
            <a:endParaRPr lang="en-US" sz="3000" dirty="0">
              <a:latin typeface="Adobe Garamond Pro Bold" pitchFamily="18" charset="0"/>
            </a:endParaRPr>
          </a:p>
        </p:txBody>
      </p:sp>
      <p:pic>
        <p:nvPicPr>
          <p:cNvPr id="112" name="Picture 2" descr="NSSC_newLogo_small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2433763" y="3301761"/>
            <a:ext cx="3657607" cy="231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Picture 543" descr="D:\Documents\School Work\Spring 2016\US-DeptOfEnergy-Seal.sv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071" y="31609130"/>
            <a:ext cx="1182991" cy="1182991"/>
          </a:xfrm>
          <a:prstGeom prst="rect">
            <a:avLst/>
          </a:prstGeom>
          <a:noFill/>
        </p:spPr>
      </p:pic>
      <p:pic>
        <p:nvPicPr>
          <p:cNvPr id="2592" name="Picture 544" descr="D:\Documents\School Work\Spring 2016\2000px-US-NationalNuclearSecurityAdmin-Logo.svg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983108" y="32049932"/>
            <a:ext cx="2824963" cy="785340"/>
          </a:xfrm>
          <a:prstGeom prst="rect">
            <a:avLst/>
          </a:prstGeom>
          <a:noFill/>
        </p:spPr>
      </p:pic>
      <p:pic>
        <p:nvPicPr>
          <p:cNvPr id="2594" name="Picture 546" descr="D:\Documents\School Work\Spring 2016\Seal_of_University_of_California,_Berkeley.svg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02493" y="239142"/>
            <a:ext cx="3811472" cy="3811472"/>
          </a:xfrm>
          <a:prstGeom prst="rect">
            <a:avLst/>
          </a:prstGeom>
          <a:noFill/>
        </p:spPr>
      </p:pic>
      <p:sp>
        <p:nvSpPr>
          <p:cNvPr id="141" name="Rectangle 140"/>
          <p:cNvSpPr/>
          <p:nvPr/>
        </p:nvSpPr>
        <p:spPr>
          <a:xfrm>
            <a:off x="4026165" y="7202549"/>
            <a:ext cx="36006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448" eaLnBrk="0" hangingPunct="0">
              <a:spcBef>
                <a:spcPct val="50000"/>
              </a:spcBef>
            </a:pP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AT A GLANCE</a:t>
            </a:r>
          </a:p>
        </p:txBody>
      </p:sp>
      <p:pic>
        <p:nvPicPr>
          <p:cNvPr id="142" name="Picture 547"/>
          <p:cNvPicPr>
            <a:picLocks noChangeAspect="1" noChangeArrowheads="1"/>
          </p:cNvPicPr>
          <p:nvPr/>
        </p:nvPicPr>
        <p:blipFill>
          <a:blip r:embed="rId8" cstate="print"/>
          <a:srcRect b="94691"/>
          <a:stretch>
            <a:fillRect/>
          </a:stretch>
        </p:blipFill>
        <p:spPr bwMode="auto">
          <a:xfrm>
            <a:off x="11483446" y="6893640"/>
            <a:ext cx="9998075" cy="114474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143" name="Rectangle 142"/>
          <p:cNvSpPr/>
          <p:nvPr/>
        </p:nvSpPr>
        <p:spPr>
          <a:xfrm>
            <a:off x="13482813" y="7202549"/>
            <a:ext cx="62488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448" eaLnBrk="0" hangingPunct="0">
              <a:spcBef>
                <a:spcPct val="50000"/>
              </a:spcBef>
            </a:pP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Sample </a:t>
            </a:r>
            <a:r>
              <a:rPr lang="en-US" sz="3600" b="1" cap="all" dirty="0" err="1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irradiAtion</a:t>
            </a:r>
            <a:endParaRPr lang="en-US" sz="3600" b="1" cap="all" dirty="0">
              <a:solidFill>
                <a:srgbClr val="F8F8F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44" name="Picture 547"/>
          <p:cNvPicPr>
            <a:picLocks noChangeAspect="1" noChangeArrowheads="1"/>
          </p:cNvPicPr>
          <p:nvPr/>
        </p:nvPicPr>
        <p:blipFill>
          <a:blip r:embed="rId8" cstate="print"/>
          <a:srcRect b="94691"/>
          <a:stretch>
            <a:fillRect/>
          </a:stretch>
        </p:blipFill>
        <p:spPr bwMode="auto">
          <a:xfrm>
            <a:off x="22262229" y="6893640"/>
            <a:ext cx="9998075" cy="114474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145" name="Rectangle 144"/>
          <p:cNvSpPr/>
          <p:nvPr/>
        </p:nvSpPr>
        <p:spPr>
          <a:xfrm>
            <a:off x="24175693" y="7202549"/>
            <a:ext cx="6377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448" eaLnBrk="0" hangingPunct="0">
              <a:spcBef>
                <a:spcPct val="50000"/>
              </a:spcBef>
            </a:pP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3600" b="1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n,p</a:t>
            </a: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 cross sections </a:t>
            </a:r>
          </a:p>
        </p:txBody>
      </p:sp>
      <p:pic>
        <p:nvPicPr>
          <p:cNvPr id="146" name="Picture 547"/>
          <p:cNvPicPr>
            <a:picLocks noChangeAspect="1" noChangeArrowheads="1"/>
          </p:cNvPicPr>
          <p:nvPr/>
        </p:nvPicPr>
        <p:blipFill>
          <a:blip r:embed="rId8" cstate="print"/>
          <a:srcRect b="94691"/>
          <a:stretch>
            <a:fillRect/>
          </a:stretch>
        </p:blipFill>
        <p:spPr bwMode="auto">
          <a:xfrm>
            <a:off x="33063392" y="6893640"/>
            <a:ext cx="9998075" cy="114474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147" name="Rectangle 146"/>
          <p:cNvSpPr/>
          <p:nvPr/>
        </p:nvSpPr>
        <p:spPr>
          <a:xfrm>
            <a:off x="36180841" y="7202549"/>
            <a:ext cx="40126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3448" eaLnBrk="0" hangingPunct="0">
              <a:spcBef>
                <a:spcPct val="50000"/>
              </a:spcBef>
            </a:pP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FUTURE WORK</a:t>
            </a:r>
            <a:endParaRPr lang="en-US" sz="3600" b="1" dirty="0">
              <a:solidFill>
                <a:srgbClr val="F8F8F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0" name="Text Box 261"/>
          <p:cNvSpPr txBox="1">
            <a:spLocks noChangeArrowheads="1"/>
          </p:cNvSpPr>
          <p:nvPr/>
        </p:nvSpPr>
        <p:spPr bwMode="auto">
          <a:xfrm>
            <a:off x="688975" y="12416888"/>
            <a:ext cx="9990667" cy="64612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lIns="91256" tIns="45619" rIns="91256" bIns="45619">
            <a:spAutoFit/>
          </a:bodyPr>
          <a:lstStyle/>
          <a:p>
            <a:pPr algn="ctr" defTabSz="913448" eaLnBrk="0" hangingPunct="0">
              <a:spcBef>
                <a:spcPct val="50000"/>
              </a:spcBef>
            </a:pPr>
            <a:r>
              <a:rPr lang="en-US" sz="3600" b="1" cap="all" dirty="0">
                <a:solidFill>
                  <a:srgbClr val="F8F8F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Research Goals</a:t>
            </a:r>
          </a:p>
        </p:txBody>
      </p:sp>
      <p:sp>
        <p:nvSpPr>
          <p:cNvPr id="153" name="Text Box 14"/>
          <p:cNvSpPr txBox="1">
            <a:spLocks noChangeArrowheads="1"/>
          </p:cNvSpPr>
          <p:nvPr/>
        </p:nvSpPr>
        <p:spPr bwMode="auto">
          <a:xfrm>
            <a:off x="705627" y="13281305"/>
            <a:ext cx="9950451" cy="469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6354" tIns="456354" rIns="456354" bIns="460858">
            <a:spAutoFit/>
          </a:bodyPr>
          <a:lstStyle/>
          <a:p>
            <a:pPr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Expand cross section libraries for radionuclide production, as a part of the U.S. Nuclear Data Program by measuring production cross sections:</a:t>
            </a:r>
          </a:p>
          <a:p>
            <a:pPr marL="752793" lvl="1" indent="-112713"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 On structural materials for national security applications (Zn, Ti).</a:t>
            </a:r>
          </a:p>
          <a:p>
            <a:pPr marL="752793" lvl="1" indent="-112713"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 For emerging medical isotopes and radiochemical tracers, via (n,p). </a:t>
            </a:r>
          </a:p>
          <a:p>
            <a:pPr marL="112713" indent="-112713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 </a:t>
            </a:r>
            <a:endParaRPr lang="en-US" sz="3000" dirty="0">
              <a:solidFill>
                <a:srgbClr val="FF5F00"/>
              </a:solidFill>
              <a:latin typeface="Adobe Garamond Pro Bold" pitchFamily="18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1" name="Text Box 14"/>
          <p:cNvSpPr txBox="1">
            <a:spLocks noChangeArrowheads="1"/>
          </p:cNvSpPr>
          <p:nvPr/>
        </p:nvSpPr>
        <p:spPr bwMode="auto">
          <a:xfrm>
            <a:off x="11500071" y="8038387"/>
            <a:ext cx="9981450" cy="277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6354" tIns="456354" rIns="456354" bIns="460858">
            <a:spAutoFit/>
          </a:bodyPr>
          <a:lstStyle/>
          <a:p>
            <a:pPr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The HFNG is a D-D fusion neutron generator capable of producing an internal flux of approximately 10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8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                ,  with a flux-averaged neutron energy of 2.55 MeV for target foils loaded into the generator.</a:t>
            </a:r>
          </a:p>
        </p:txBody>
      </p:sp>
      <p:graphicFrame>
        <p:nvGraphicFramePr>
          <p:cNvPr id="179" name="Object 178"/>
          <p:cNvGraphicFramePr>
            <a:graphicFrameLocks noChangeAspect="1"/>
          </p:cNvGraphicFramePr>
          <p:nvPr/>
        </p:nvGraphicFramePr>
        <p:xfrm>
          <a:off x="19429506" y="8892305"/>
          <a:ext cx="1491428" cy="532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" name="Equation" r:id="rId13" imgW="888840" imgH="317160" progId="Equation.DSMT4">
                  <p:embed/>
                </p:oleObj>
              </mc:Choice>
              <mc:Fallback>
                <p:oleObj name="Equation" r:id="rId13" imgW="888840" imgH="317160" progId="Equation.DSMT4">
                  <p:embed/>
                  <p:pic>
                    <p:nvPicPr>
                      <p:cNvPr id="0" name="Picture 5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29506" y="8892305"/>
                        <a:ext cx="1491428" cy="5326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166"/>
          <p:cNvGraphicFramePr>
            <a:graphicFrameLocks noChangeAspect="1"/>
          </p:cNvGraphicFramePr>
          <p:nvPr/>
        </p:nvGraphicFramePr>
        <p:xfrm>
          <a:off x="13933530" y="11741434"/>
          <a:ext cx="4743785" cy="53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6" name="Equation" r:id="rId15" imgW="2057400" imgH="203040" progId="Equation.DSMT4">
                  <p:embed/>
                </p:oleObj>
              </mc:Choice>
              <mc:Fallback>
                <p:oleObj name="Equation" r:id="rId15" imgW="2057400" imgH="203040" progId="Equation.DSMT4">
                  <p:embed/>
                  <p:pic>
                    <p:nvPicPr>
                      <p:cNvPr id="0" name="Picture 5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3530" y="11741434"/>
                        <a:ext cx="4743785" cy="5376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7" name="Text Box 269"/>
          <p:cNvSpPr txBox="1">
            <a:spLocks noChangeArrowheads="1"/>
          </p:cNvSpPr>
          <p:nvPr/>
        </p:nvSpPr>
        <p:spPr bwMode="auto">
          <a:xfrm>
            <a:off x="11939296" y="15472668"/>
            <a:ext cx="9074729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Figure 2. MCNP-modeled neutron energy distribution for the HFNG.</a:t>
            </a:r>
          </a:p>
        </p:txBody>
      </p:sp>
      <p:sp>
        <p:nvSpPr>
          <p:cNvPr id="182" name="Text Box 14"/>
          <p:cNvSpPr txBox="1">
            <a:spLocks noChangeArrowheads="1"/>
          </p:cNvSpPr>
          <p:nvPr/>
        </p:nvSpPr>
        <p:spPr bwMode="auto">
          <a:xfrm>
            <a:off x="11481409" y="19962674"/>
            <a:ext cx="8159529" cy="5081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6354" tIns="456354" rIns="456354" bIns="460858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000" dirty="0">
                <a:latin typeface="Adobe Garamond Pro Bold" pitchFamily="18" charset="0"/>
              </a:rPr>
              <a:t> Co-loading Indium foils removes flux dependence , allowing for (n,p) activity measurements to within anticipated uncertainties of 10%. </a:t>
            </a:r>
          </a:p>
          <a:p>
            <a:pPr>
              <a:buFont typeface="Arial" pitchFamily="34" charset="0"/>
              <a:buChar char="•"/>
            </a:pPr>
            <a:r>
              <a:rPr lang="en-US" sz="3000" dirty="0">
                <a:latin typeface="Adobe Garamond Pro Bold" pitchFamily="18" charset="0"/>
              </a:rPr>
              <a:t> Decay spectra were used to quantify the (n,p) cross section, relative to the well-characterized </a:t>
            </a:r>
            <a:r>
              <a:rPr lang="en-US" sz="3000" baseline="30000" dirty="0">
                <a:latin typeface="Adobe Garamond Pro Bold" pitchFamily="18" charset="0"/>
              </a:rPr>
              <a:t>113</a:t>
            </a:r>
            <a:r>
              <a:rPr lang="en-US" sz="3000" dirty="0">
                <a:latin typeface="Adobe Garamond Pro Bold" pitchFamily="18" charset="0"/>
              </a:rPr>
              <a:t>In(n,n')</a:t>
            </a:r>
            <a:r>
              <a:rPr lang="en-US" sz="3000" baseline="30000" dirty="0">
                <a:latin typeface="Adobe Garamond Pro Bold" pitchFamily="18" charset="0"/>
              </a:rPr>
              <a:t>113m</a:t>
            </a:r>
            <a:r>
              <a:rPr lang="en-US" sz="3000" dirty="0">
                <a:latin typeface="Adobe Garamond Pro Bold" pitchFamily="18" charset="0"/>
              </a:rPr>
              <a:t>In and </a:t>
            </a:r>
            <a:r>
              <a:rPr lang="en-US" sz="3000" baseline="30000" dirty="0">
                <a:latin typeface="Adobe Garamond Pro Bold" pitchFamily="18" charset="0"/>
              </a:rPr>
              <a:t>115</a:t>
            </a:r>
            <a:r>
              <a:rPr lang="en-US" sz="3000" dirty="0">
                <a:latin typeface="Adobe Garamond Pro Bold" pitchFamily="18" charset="0"/>
              </a:rPr>
              <a:t>In(n,n')</a:t>
            </a:r>
            <a:r>
              <a:rPr lang="en-US" sz="3000" baseline="30000" dirty="0">
                <a:latin typeface="Adobe Garamond Pro Bold" pitchFamily="18" charset="0"/>
              </a:rPr>
              <a:t>115m</a:t>
            </a:r>
            <a:r>
              <a:rPr lang="en-US" sz="3000" dirty="0">
                <a:latin typeface="Adobe Garamond Pro Bold" pitchFamily="18" charset="0"/>
              </a:rPr>
              <a:t>In dosimetry standards, </a:t>
            </a:r>
            <a:r>
              <a:rPr lang="el-GR" sz="3000" dirty="0">
                <a:latin typeface="Verdana" pitchFamily="34" charset="0"/>
                <a:ea typeface="Verdana" pitchFamily="34" charset="0"/>
                <a:cs typeface="Verdana" pitchFamily="34" charset="0"/>
              </a:rPr>
              <a:t>σ</a:t>
            </a:r>
            <a:r>
              <a:rPr lang="en-US" sz="3000" baseline="-25000" dirty="0">
                <a:latin typeface="Adobe Garamond Pro Bold" pitchFamily="18" charset="0"/>
                <a:ea typeface="Verdana" pitchFamily="34" charset="0"/>
                <a:cs typeface="Verdana" pitchFamily="34" charset="0"/>
              </a:rPr>
              <a:t>In</a:t>
            </a:r>
            <a:r>
              <a:rPr lang="en-US" sz="3000" dirty="0">
                <a:latin typeface="Adobe Garamond Pro Bold" pitchFamily="18" charset="0"/>
              </a:rPr>
              <a:t>:</a:t>
            </a:r>
          </a:p>
          <a:p>
            <a:endParaRPr lang="en-US" sz="3000" dirty="0">
              <a:latin typeface="Adobe Garamond Pro Bold" pitchFamily="18" charset="0"/>
            </a:endParaRPr>
          </a:p>
        </p:txBody>
      </p:sp>
      <p:pic>
        <p:nvPicPr>
          <p:cNvPr id="174" name="Picture 173" descr="IMG_20151103_113432563.jpg"/>
          <p:cNvPicPr>
            <a:picLocks noChangeAspect="1"/>
          </p:cNvPicPr>
          <p:nvPr/>
        </p:nvPicPr>
        <p:blipFill>
          <a:blip r:embed="rId17" cstate="print">
            <a:lum bright="10000"/>
          </a:blip>
          <a:srcRect l="12444" t="15527" r="21993" b="17441"/>
          <a:stretch>
            <a:fillRect/>
          </a:stretch>
        </p:blipFill>
        <p:spPr>
          <a:xfrm rot="10800000">
            <a:off x="19218418" y="20080499"/>
            <a:ext cx="2152383" cy="3908953"/>
          </a:xfrm>
          <a:prstGeom prst="rect">
            <a:avLst/>
          </a:prstGeom>
        </p:spPr>
      </p:pic>
      <p:sp>
        <p:nvSpPr>
          <p:cNvPr id="186" name="Text Box 269"/>
          <p:cNvSpPr txBox="1">
            <a:spLocks noChangeArrowheads="1"/>
          </p:cNvSpPr>
          <p:nvPr/>
        </p:nvSpPr>
        <p:spPr bwMode="auto">
          <a:xfrm>
            <a:off x="17988874" y="19252902"/>
            <a:ext cx="383067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Figure 3. Co-loaded foils </a:t>
            </a:r>
            <a:b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</a:b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for neutron activation.</a:t>
            </a:r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8790" y="26641499"/>
            <a:ext cx="7108501" cy="5334001"/>
          </a:xfrm>
          <a:prstGeom prst="roundRect">
            <a:avLst>
              <a:gd name="adj" fmla="val 25552"/>
            </a:avLst>
          </a:prstGeom>
        </p:spPr>
      </p:pic>
      <p:sp>
        <p:nvSpPr>
          <p:cNvPr id="193" name="Text Box 269"/>
          <p:cNvSpPr txBox="1">
            <a:spLocks noChangeArrowheads="1"/>
          </p:cNvSpPr>
          <p:nvPr/>
        </p:nvSpPr>
        <p:spPr bwMode="auto">
          <a:xfrm>
            <a:off x="28864917" y="28818750"/>
            <a:ext cx="3588686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Figure 7b. Cross section data for the </a:t>
            </a:r>
            <a:r>
              <a:rPr lang="en-US" sz="2500" baseline="300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47</a:t>
            </a: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Ti(n,p)</a:t>
            </a:r>
            <a:r>
              <a:rPr lang="en-US" sz="2500" baseline="300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47</a:t>
            </a: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Sc reaction.</a:t>
            </a:r>
          </a:p>
        </p:txBody>
      </p:sp>
      <p:sp>
        <p:nvSpPr>
          <p:cNvPr id="196" name="Text Box 14"/>
          <p:cNvSpPr txBox="1">
            <a:spLocks noChangeArrowheads="1"/>
          </p:cNvSpPr>
          <p:nvPr/>
        </p:nvSpPr>
        <p:spPr bwMode="auto">
          <a:xfrm>
            <a:off x="33063392" y="7806163"/>
            <a:ext cx="9950451" cy="326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6354" tIns="456354" rIns="456354" bIns="460858">
            <a:spAutoFit/>
          </a:bodyPr>
          <a:lstStyle/>
          <a:p>
            <a:pPr marL="112713" indent="-112713"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Continue production cross sections measurements for emerging medical radioisotopes: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47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Ca,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67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Cu,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89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Sr,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105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Rh,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149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Pm,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159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Gd,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161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Tb,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166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Ho,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169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Er,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175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Yb,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177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Lu,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193m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Pt.</a:t>
            </a:r>
          </a:p>
          <a:p>
            <a:pPr marL="112713" indent="-112713"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Extension of  measurements up to 55 MeV by developing </a:t>
            </a:r>
            <a:r>
              <a:rPr lang="en-US" sz="3000" baseline="30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7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Li(</a:t>
            </a:r>
            <a:r>
              <a:rPr lang="en-US" sz="3000" dirty="0" err="1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p,n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) capabilities at the LBNL 88 Inch Cyclotron.</a:t>
            </a:r>
          </a:p>
        </p:txBody>
      </p:sp>
      <p:pic>
        <p:nvPicPr>
          <p:cNvPr id="202" name="Picture 201" descr="LBNL_logo.svg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070367" y="318656"/>
            <a:ext cx="5146292" cy="3208391"/>
          </a:xfrm>
          <a:prstGeom prst="rect">
            <a:avLst/>
          </a:prstGeom>
        </p:spPr>
      </p:pic>
      <p:pic>
        <p:nvPicPr>
          <p:cNvPr id="203" name="Picture 202" descr="LLNL-logo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994531" y="1461656"/>
            <a:ext cx="7115175" cy="1371600"/>
          </a:xfrm>
          <a:prstGeom prst="rect">
            <a:avLst/>
          </a:prstGeom>
        </p:spPr>
      </p:pic>
      <p:sp>
        <p:nvSpPr>
          <p:cNvPr id="204" name="Text Box 14"/>
          <p:cNvSpPr txBox="1">
            <a:spLocks noChangeArrowheads="1"/>
          </p:cNvSpPr>
          <p:nvPr/>
        </p:nvSpPr>
        <p:spPr bwMode="auto">
          <a:xfrm>
            <a:off x="33095141" y="28588023"/>
            <a:ext cx="10121518" cy="3619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6354" tIns="456354" rIns="456354" bIns="460858">
            <a:spAutoFit/>
          </a:bodyPr>
          <a:lstStyle/>
          <a:p>
            <a:pPr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2500" dirty="0">
                <a:latin typeface="Adobe Garamond Pro Bold" pitchFamily="18" charset="0"/>
              </a:rPr>
              <a:t>This work has been carried out at the University of California, Berkeley, </a:t>
            </a:r>
            <a:r>
              <a:rPr lang="en-US" sz="2500" dirty="0">
                <a:latin typeface="Adobe Garamond Pro Bold" pitchFamily="18" charset="0"/>
                <a:cs typeface="Times New Roman"/>
              </a:rPr>
              <a:t>and performed under the auspices of the U.S. Department of Energy by Lawrence Livermore National Laboratory under contract DE-AC52-07NA27344 and Lawrence Berkeley National Laboratory under contract # DE-AC02-05CH11231. </a:t>
            </a:r>
            <a:r>
              <a:rPr lang="en-US" sz="2500" dirty="0">
                <a:latin typeface="Adobe Garamond Pro Bold" pitchFamily="18" charset="0"/>
              </a:rPr>
              <a:t>Funding has been provided from the US Nuclear Regulatory Commission, the Nuclear Science and Security Consortium, and </a:t>
            </a:r>
            <a:r>
              <a:rPr lang="de-DE" sz="2500" dirty="0">
                <a:latin typeface="Adobe Garamond Pro Bold" pitchFamily="18" charset="0"/>
              </a:rPr>
              <a:t>the US Nuclear Data Program.</a:t>
            </a:r>
            <a:endParaRPr lang="en-US" sz="2500" dirty="0">
              <a:latin typeface="Adobe Garamond Pro Bold" pitchFamily="18" charset="0"/>
            </a:endParaRPr>
          </a:p>
        </p:txBody>
      </p:sp>
      <p:sp>
        <p:nvSpPr>
          <p:cNvPr id="210" name="Text Box 269"/>
          <p:cNvSpPr txBox="1">
            <a:spLocks noChangeArrowheads="1"/>
          </p:cNvSpPr>
          <p:nvPr/>
        </p:nvSpPr>
        <p:spPr bwMode="auto">
          <a:xfrm>
            <a:off x="22924585" y="18210687"/>
            <a:ext cx="8606008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Figure 6. Measured lifetimes show strong agreement with ENSDF.</a:t>
            </a:r>
          </a:p>
        </p:txBody>
      </p:sp>
      <p:sp>
        <p:nvSpPr>
          <p:cNvPr id="211" name="Text Box 405"/>
          <p:cNvSpPr txBox="1">
            <a:spLocks noChangeArrowheads="1"/>
          </p:cNvSpPr>
          <p:nvPr/>
        </p:nvSpPr>
        <p:spPr bwMode="auto">
          <a:xfrm>
            <a:off x="22262229" y="18370731"/>
            <a:ext cx="9941984" cy="3700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60858" tIns="460858" rIns="460858" bIns="460858">
            <a:spAutoFit/>
          </a:bodyPr>
          <a:lstStyle/>
          <a:p>
            <a:pPr defTabSz="4389438" eaLnBrk="0" hangingPunct="0">
              <a:buFont typeface="Arial" pitchFamily="34" charset="0"/>
              <a:buChar char="•"/>
            </a:pPr>
            <a:r>
              <a:rPr lang="en-US" sz="3000" dirty="0">
                <a:latin typeface="Adobe Garamond Pro Bold" pitchFamily="18" charset="0"/>
              </a:rPr>
              <a:t> </a:t>
            </a:r>
            <a:r>
              <a:rPr lang="en-US" sz="3000" dirty="0">
                <a:latin typeface="Adobe Garamond Pro Bold" pitchFamily="18" charset="0"/>
                <a:ea typeface="Verdana" pitchFamily="34" charset="0"/>
                <a:cs typeface="Verdana" pitchFamily="34" charset="0"/>
              </a:rPr>
              <a:t>Preliminary c</a:t>
            </a:r>
            <a:r>
              <a:rPr lang="en-US" sz="3000" dirty="0">
                <a:latin typeface="Adobe Garamond Pro Bold" pitchFamily="18" charset="0"/>
              </a:rPr>
              <a:t>ross sections are consistent with experimental and evaluated data, as well as reaction modeling results from TALYS.</a:t>
            </a:r>
          </a:p>
          <a:p>
            <a:pPr defTabSz="4389438" eaLnBrk="0" hangingPunct="0">
              <a:buFont typeface="Arial" pitchFamily="34" charset="0"/>
              <a:buChar char="•"/>
            </a:pPr>
            <a:r>
              <a:rPr lang="nn-NO" sz="3000" dirty="0">
                <a:latin typeface="Adobe Garamond Pro Bold" pitchFamily="18" charset="0"/>
              </a:rPr>
              <a:t>Cross sections have been measured for </a:t>
            </a:r>
            <a:br>
              <a:rPr lang="nn-NO" sz="3000" dirty="0">
                <a:latin typeface="Adobe Garamond Pro Bold" pitchFamily="18" charset="0"/>
              </a:rPr>
            </a:br>
            <a:r>
              <a:rPr lang="nn-NO" sz="3000" dirty="0">
                <a:latin typeface="Adobe Garamond Pro Bold" pitchFamily="18" charset="0"/>
              </a:rPr>
              <a:t>2.764 MeV,  + 0.015 MeV / - 0.022 MeV </a:t>
            </a:r>
            <a:r>
              <a:rPr lang="en-US" sz="3000" dirty="0">
                <a:latin typeface="Adobe Garamond Pro Bold" pitchFamily="18" charset="0"/>
                <a:ea typeface="Verdana" pitchFamily="34" charset="0"/>
                <a:cs typeface="Verdana" pitchFamily="34" charset="0"/>
              </a:rPr>
              <a:t>neutrons, to lower uncertainty than existing data.</a:t>
            </a:r>
          </a:p>
        </p:txBody>
      </p:sp>
      <p:sp>
        <p:nvSpPr>
          <p:cNvPr id="214" name="Text Box 45"/>
          <p:cNvSpPr txBox="1">
            <a:spLocks noChangeArrowheads="1"/>
          </p:cNvSpPr>
          <p:nvPr/>
        </p:nvSpPr>
        <p:spPr bwMode="auto">
          <a:xfrm>
            <a:off x="33063392" y="23526608"/>
            <a:ext cx="9965267" cy="492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145" tIns="457145" rIns="457145" bIns="457145">
            <a:spAutoFit/>
          </a:bodyPr>
          <a:lstStyle/>
          <a:p>
            <a:r>
              <a:rPr lang="en-US" sz="2000" dirty="0">
                <a:latin typeface="Adobe Garamond Pro Bold" pitchFamily="18" charset="0"/>
              </a:rPr>
              <a:t>H. F. Aly </a:t>
            </a:r>
            <a:r>
              <a:rPr lang="en-US" sz="2000" i="1" dirty="0">
                <a:latin typeface="Adobe Garamond Pro Bold" pitchFamily="18" charset="0"/>
              </a:rPr>
              <a:t>et al.</a:t>
            </a:r>
            <a:r>
              <a:rPr lang="en-US" sz="2000" dirty="0">
                <a:latin typeface="Adobe Garamond Pro Bold" pitchFamily="18" charset="0"/>
              </a:rPr>
              <a:t>, </a:t>
            </a:r>
            <a:r>
              <a:rPr lang="en-US" sz="2000" i="1" dirty="0">
                <a:latin typeface="Adobe Garamond Pro Bold" pitchFamily="18" charset="0"/>
              </a:rPr>
              <a:t>Microchim. Acta</a:t>
            </a:r>
            <a:r>
              <a:rPr lang="en-US" sz="2000" dirty="0">
                <a:latin typeface="Adobe Garamond Pro Bold" pitchFamily="18" charset="0"/>
              </a:rPr>
              <a:t>, vol. 59, no. 1, 1971.</a:t>
            </a:r>
          </a:p>
          <a:p>
            <a:r>
              <a:rPr lang="en-US" sz="2000" dirty="0">
                <a:latin typeface="Adobe Garamond Pro Bold" pitchFamily="18" charset="0"/>
              </a:rPr>
              <a:t>K. S. Bhatki </a:t>
            </a:r>
            <a:r>
              <a:rPr lang="en-US" sz="2000" i="1" dirty="0">
                <a:latin typeface="Adobe Garamond Pro Bold" pitchFamily="18" charset="0"/>
              </a:rPr>
              <a:t>et al.</a:t>
            </a:r>
            <a:r>
              <a:rPr lang="en-US" sz="2000" dirty="0">
                <a:latin typeface="Adobe Garamond Pro Bold" pitchFamily="18" charset="0"/>
              </a:rPr>
              <a:t>, </a:t>
            </a:r>
            <a:r>
              <a:rPr lang="en-US" sz="2000" i="1" dirty="0">
                <a:latin typeface="Adobe Garamond Pro Bold" pitchFamily="18" charset="0"/>
              </a:rPr>
              <a:t>J. Radioanal. Chem.</a:t>
            </a:r>
            <a:r>
              <a:rPr lang="en-US" sz="2000" dirty="0">
                <a:latin typeface="Adobe Garamond Pro Bold" pitchFamily="18" charset="0"/>
              </a:rPr>
              <a:t>, vol. 2, no. 1–2, 1969.</a:t>
            </a:r>
          </a:p>
          <a:p>
            <a:r>
              <a:rPr lang="en-US" sz="2000" dirty="0">
                <a:latin typeface="Adobe Garamond Pro Bold" pitchFamily="18" charset="0"/>
              </a:rPr>
              <a:t>T. H. Bokhari</a:t>
            </a:r>
            <a:r>
              <a:rPr lang="en-US" sz="2000" i="1" dirty="0">
                <a:latin typeface="Adobe Garamond Pro Bold" pitchFamily="18" charset="0"/>
              </a:rPr>
              <a:t> et al.</a:t>
            </a:r>
            <a:r>
              <a:rPr lang="en-US" sz="2000" dirty="0">
                <a:latin typeface="Adobe Garamond Pro Bold" pitchFamily="18" charset="0"/>
              </a:rPr>
              <a:t>, </a:t>
            </a:r>
            <a:r>
              <a:rPr lang="en-US" sz="2000" i="1" dirty="0">
                <a:latin typeface="Adobe Garamond Pro Bold" pitchFamily="18" charset="0"/>
              </a:rPr>
              <a:t>J. Radioanal. Nucl. Chem.</a:t>
            </a:r>
            <a:r>
              <a:rPr lang="en-US" sz="2000" dirty="0">
                <a:latin typeface="Adobe Garamond Pro Bold" pitchFamily="18" charset="0"/>
              </a:rPr>
              <a:t>, vol. 283, no. 2, 2010.</a:t>
            </a:r>
          </a:p>
          <a:p>
            <a:r>
              <a:rPr lang="en-US" sz="2000" dirty="0">
                <a:latin typeface="Adobe Garamond Pro Bold" pitchFamily="18" charset="0"/>
              </a:rPr>
              <a:t>J. F. Briesmeister </a:t>
            </a:r>
            <a:r>
              <a:rPr lang="en-US" sz="2000" i="1" dirty="0">
                <a:latin typeface="Adobe Garamond Pro Bold" pitchFamily="18" charset="0"/>
              </a:rPr>
              <a:t>et al.</a:t>
            </a:r>
            <a:r>
              <a:rPr lang="en-US" sz="2000" dirty="0">
                <a:latin typeface="Adobe Garamond Pro Bold" pitchFamily="18" charset="0"/>
              </a:rPr>
              <a:t>, Los Alamos National Laboratory, 1986.</a:t>
            </a:r>
          </a:p>
          <a:p>
            <a:r>
              <a:rPr lang="en-US" sz="2000" dirty="0">
                <a:latin typeface="Adobe Garamond Pro Bold" pitchFamily="18" charset="0"/>
              </a:rPr>
              <a:t>M. B. Chadwick,</a:t>
            </a:r>
            <a:r>
              <a:rPr lang="en-US" sz="2000" i="1" dirty="0">
                <a:latin typeface="Adobe Garamond Pro Bold" pitchFamily="18" charset="0"/>
              </a:rPr>
              <a:t>et al.</a:t>
            </a:r>
            <a:r>
              <a:rPr lang="en-US" sz="2000" dirty="0">
                <a:latin typeface="Adobe Garamond Pro Bold" pitchFamily="18" charset="0"/>
              </a:rPr>
              <a:t>, </a:t>
            </a:r>
            <a:r>
              <a:rPr lang="en-US" sz="2000" i="1" dirty="0">
                <a:latin typeface="Adobe Garamond Pro Bold" pitchFamily="18" charset="0"/>
              </a:rPr>
              <a:t>Nucl. Data Sheets</a:t>
            </a:r>
            <a:r>
              <a:rPr lang="en-US" sz="2000" dirty="0">
                <a:latin typeface="Adobe Garamond Pro Bold" pitchFamily="18" charset="0"/>
              </a:rPr>
              <a:t>, vol. 107, no. 12, 2006.</a:t>
            </a:r>
          </a:p>
          <a:p>
            <a:r>
              <a:rPr lang="en-US" sz="2000" dirty="0">
                <a:latin typeface="Adobe Garamond Pro Bold" pitchFamily="18" charset="0"/>
              </a:rPr>
              <a:t>A. J. Koning </a:t>
            </a:r>
            <a:r>
              <a:rPr lang="en-US" sz="2000" i="1" dirty="0">
                <a:latin typeface="Adobe Garamond Pro Bold" pitchFamily="18" charset="0"/>
              </a:rPr>
              <a:t>et al.</a:t>
            </a:r>
            <a:r>
              <a:rPr lang="en-US" sz="2000" dirty="0">
                <a:latin typeface="Adobe Garamond Pro Bold" pitchFamily="18" charset="0"/>
              </a:rPr>
              <a:t>, </a:t>
            </a:r>
            <a:r>
              <a:rPr lang="en-US" sz="2000" i="1" dirty="0">
                <a:latin typeface="Adobe Garamond Pro Bold" pitchFamily="18" charset="0"/>
              </a:rPr>
              <a:t>AIP Conference Proceedings</a:t>
            </a:r>
            <a:r>
              <a:rPr lang="en-US" sz="2000" dirty="0">
                <a:latin typeface="Adobe Garamond Pro Bold" pitchFamily="18" charset="0"/>
              </a:rPr>
              <a:t>, 2005, vol. 769, no. 2.</a:t>
            </a:r>
          </a:p>
          <a:p>
            <a:r>
              <a:rPr lang="en-US" sz="2000" dirty="0">
                <a:latin typeface="Adobe Garamond Pro Bold" pitchFamily="18" charset="0"/>
              </a:rPr>
              <a:t>M. R. Lewis</a:t>
            </a:r>
            <a:r>
              <a:rPr lang="en-US" sz="2000" i="1" dirty="0">
                <a:latin typeface="Adobe Garamond Pro Bold" pitchFamily="18" charset="0"/>
              </a:rPr>
              <a:t> et al.</a:t>
            </a:r>
            <a:r>
              <a:rPr lang="en-US" sz="2000" dirty="0">
                <a:latin typeface="Adobe Garamond Pro Bold" pitchFamily="18" charset="0"/>
              </a:rPr>
              <a:t>, </a:t>
            </a:r>
            <a:r>
              <a:rPr lang="en-US" sz="2000" i="1" dirty="0">
                <a:latin typeface="Adobe Garamond Pro Bold" pitchFamily="18" charset="0"/>
              </a:rPr>
              <a:t>J. Nucl. Med.</a:t>
            </a:r>
            <a:r>
              <a:rPr lang="en-US" sz="2000" dirty="0">
                <a:latin typeface="Adobe Garamond Pro Bold" pitchFamily="18" charset="0"/>
              </a:rPr>
              <a:t>, vol. 44, no. 8, Aug. 2003.</a:t>
            </a:r>
          </a:p>
          <a:p>
            <a:r>
              <a:rPr lang="en-US" sz="2000" dirty="0">
                <a:latin typeface="Adobe Garamond Pro Bold" pitchFamily="18" charset="0"/>
              </a:rPr>
              <a:t>C. Müller </a:t>
            </a:r>
            <a:r>
              <a:rPr lang="en-US" sz="2000" i="1" dirty="0">
                <a:latin typeface="Adobe Garamond Pro Bold" pitchFamily="18" charset="0"/>
              </a:rPr>
              <a:t>et al.</a:t>
            </a:r>
            <a:r>
              <a:rPr lang="en-US" sz="2000" dirty="0">
                <a:latin typeface="Adobe Garamond Pro Bold" pitchFamily="18" charset="0"/>
              </a:rPr>
              <a:t>, </a:t>
            </a:r>
            <a:r>
              <a:rPr lang="en-US" sz="2000" i="1" dirty="0">
                <a:latin typeface="Adobe Garamond Pro Bold" pitchFamily="18" charset="0"/>
              </a:rPr>
              <a:t>J. Nucl. Med.</a:t>
            </a:r>
            <a:r>
              <a:rPr lang="en-US" sz="2000" dirty="0">
                <a:latin typeface="Adobe Garamond Pro Bold" pitchFamily="18" charset="0"/>
              </a:rPr>
              <a:t>, vol. 55, no. 10, Oct. 2014.</a:t>
            </a:r>
          </a:p>
          <a:p>
            <a:r>
              <a:rPr lang="en-US" sz="2000" dirty="0">
                <a:latin typeface="Adobe Garamond Pro Bold" pitchFamily="18" charset="0"/>
              </a:rPr>
              <a:t>N. Otuka</a:t>
            </a:r>
            <a:r>
              <a:rPr lang="en-US" sz="2000" i="1" dirty="0">
                <a:latin typeface="Adobe Garamond Pro Bold" pitchFamily="18" charset="0"/>
              </a:rPr>
              <a:t> et al.</a:t>
            </a:r>
            <a:r>
              <a:rPr lang="en-US" sz="2000" dirty="0">
                <a:latin typeface="Adobe Garamond Pro Bold" pitchFamily="18" charset="0"/>
              </a:rPr>
              <a:t>, </a:t>
            </a:r>
            <a:r>
              <a:rPr lang="en-US" sz="2000" i="1" dirty="0">
                <a:latin typeface="Adobe Garamond Pro Bold" pitchFamily="18" charset="0"/>
              </a:rPr>
              <a:t>Nucl. Data Sheets</a:t>
            </a:r>
            <a:r>
              <a:rPr lang="en-US" sz="2000" dirty="0">
                <a:latin typeface="Adobe Garamond Pro Bold" pitchFamily="18" charset="0"/>
              </a:rPr>
              <a:t>, vol. 120, 2014.</a:t>
            </a:r>
          </a:p>
          <a:p>
            <a:r>
              <a:rPr lang="en-US" sz="2000" dirty="0">
                <a:latin typeface="Adobe Garamond Pro Bold" pitchFamily="18" charset="0"/>
              </a:rPr>
              <a:t>L. Pietrelli </a:t>
            </a:r>
            <a:r>
              <a:rPr lang="en-US" sz="2000" i="1" dirty="0">
                <a:latin typeface="Adobe Garamond Pro Bold" pitchFamily="18" charset="0"/>
              </a:rPr>
              <a:t>et al.</a:t>
            </a:r>
            <a:r>
              <a:rPr lang="en-US" sz="2000" dirty="0">
                <a:latin typeface="Adobe Garamond Pro Bold" pitchFamily="18" charset="0"/>
              </a:rPr>
              <a:t>, </a:t>
            </a:r>
            <a:r>
              <a:rPr lang="en-US" sz="2000" i="1" dirty="0">
                <a:latin typeface="Adobe Garamond Pro Bold" pitchFamily="18" charset="0"/>
              </a:rPr>
              <a:t>J. Radioanal. Nucl. Chem.</a:t>
            </a:r>
            <a:r>
              <a:rPr lang="en-US" sz="2000" dirty="0">
                <a:latin typeface="Adobe Garamond Pro Bold" pitchFamily="18" charset="0"/>
              </a:rPr>
              <a:t>, vol. 157, no. 2, 1992.</a:t>
            </a:r>
          </a:p>
          <a:p>
            <a:r>
              <a:rPr lang="de-DE" sz="2000" dirty="0">
                <a:latin typeface="Adobe Garamond Pro Bold" pitchFamily="18" charset="0"/>
              </a:rPr>
              <a:t>S. M. Qaim </a:t>
            </a:r>
            <a:r>
              <a:rPr lang="en-US" sz="2000" i="1" dirty="0">
                <a:latin typeface="Adobe Garamond Pro Bold" pitchFamily="18" charset="0"/>
              </a:rPr>
              <a:t>et al.</a:t>
            </a:r>
            <a:r>
              <a:rPr lang="en-US" sz="2000" dirty="0">
                <a:latin typeface="Adobe Garamond Pro Bold" pitchFamily="18" charset="0"/>
              </a:rPr>
              <a:t>,  IAEA Technical Reports Series No. 473, </a:t>
            </a:r>
            <a:r>
              <a:rPr lang="de-DE" sz="2000" dirty="0">
                <a:latin typeface="Adobe Garamond Pro Bold" pitchFamily="18" charset="0"/>
              </a:rPr>
              <a:t>2011.</a:t>
            </a:r>
            <a:endParaRPr lang="en-US" sz="2000" dirty="0">
              <a:latin typeface="Adobe Garamond Pro Bold" pitchFamily="18" charset="0"/>
            </a:endParaRPr>
          </a:p>
          <a:p>
            <a:r>
              <a:rPr lang="en-US" sz="2000" dirty="0">
                <a:latin typeface="Adobe Garamond Pro Bold" pitchFamily="18" charset="0"/>
              </a:rPr>
              <a:t>D. Updegraff </a:t>
            </a:r>
            <a:r>
              <a:rPr lang="en-US" sz="2000" i="1" dirty="0">
                <a:latin typeface="Adobe Garamond Pro Bold" pitchFamily="18" charset="0"/>
              </a:rPr>
              <a:t>et al.</a:t>
            </a:r>
            <a:r>
              <a:rPr lang="en-US" sz="2000" dirty="0">
                <a:latin typeface="Adobe Garamond Pro Bold" pitchFamily="18" charset="0"/>
              </a:rPr>
              <a:t>, “Nuclear Medicine without Nuclear Reactors or Uranium Enrichment,” 2013.</a:t>
            </a:r>
          </a:p>
        </p:txBody>
      </p:sp>
      <p:sp>
        <p:nvSpPr>
          <p:cNvPr id="74" name="Text Box 405"/>
          <p:cNvSpPr txBox="1">
            <a:spLocks noChangeArrowheads="1"/>
          </p:cNvSpPr>
          <p:nvPr/>
        </p:nvSpPr>
        <p:spPr bwMode="auto">
          <a:xfrm>
            <a:off x="22262229" y="12469796"/>
            <a:ext cx="9941984" cy="231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60858" tIns="460858" rIns="460858" bIns="460858">
            <a:spAutoFit/>
          </a:bodyPr>
          <a:lstStyle/>
          <a:p>
            <a:pPr defTabSz="4389438" eaLnBrk="0" hangingPunct="0"/>
            <a:r>
              <a:rPr lang="en-US" sz="3000" baseline="30000" dirty="0">
                <a:latin typeface="Adobe Garamond Pro Bold" pitchFamily="18" charset="0"/>
              </a:rPr>
              <a:t>47</a:t>
            </a:r>
            <a:r>
              <a:rPr lang="en-US" sz="3000" dirty="0">
                <a:latin typeface="Adobe Garamond Pro Bold" pitchFamily="18" charset="0"/>
              </a:rPr>
              <a:t>Ti(n,p)</a:t>
            </a:r>
            <a:r>
              <a:rPr lang="en-US" sz="3000" baseline="30000" dirty="0">
                <a:latin typeface="Adobe Garamond Pro Bold" pitchFamily="18" charset="0"/>
              </a:rPr>
              <a:t>47</a:t>
            </a:r>
            <a:r>
              <a:rPr lang="en-US" sz="3000" dirty="0">
                <a:latin typeface="Adobe Garamond Pro Bold" pitchFamily="18" charset="0"/>
              </a:rPr>
              <a:t>Sc and </a:t>
            </a:r>
            <a:r>
              <a:rPr lang="en-US" sz="3000" baseline="30000" dirty="0">
                <a:latin typeface="Adobe Garamond Pro Bold" pitchFamily="18" charset="0"/>
              </a:rPr>
              <a:t>64</a:t>
            </a:r>
            <a:r>
              <a:rPr lang="en-US" sz="3000" dirty="0">
                <a:latin typeface="Adobe Garamond Pro Bold" pitchFamily="18" charset="0"/>
              </a:rPr>
              <a:t>Zn(n,p)</a:t>
            </a:r>
            <a:r>
              <a:rPr lang="en-US" sz="3000" baseline="30000" dirty="0">
                <a:latin typeface="Adobe Garamond Pro Bold" pitchFamily="18" charset="0"/>
              </a:rPr>
              <a:t>64</a:t>
            </a:r>
            <a:r>
              <a:rPr lang="en-US" sz="3000" dirty="0">
                <a:latin typeface="Adobe Garamond Pro Bold" pitchFamily="18" charset="0"/>
              </a:rPr>
              <a:t>Cu </a:t>
            </a:r>
            <a:r>
              <a:rPr lang="en-US" sz="3000" dirty="0">
                <a:latin typeface="Adobe Garamond Pro Bold" pitchFamily="18" charset="0"/>
                <a:ea typeface="ＭＳ Ｐゴシック" charset="-128"/>
                <a:cs typeface="ＭＳ Ｐゴシック" charset="-128"/>
              </a:rPr>
              <a:t>production cross sections have been successfully measured through neutron activation at the UC Berkeley HFNG.</a:t>
            </a:r>
            <a:endParaRPr lang="en-US" sz="3000" dirty="0">
              <a:latin typeface="Adobe Garamond Pro Bold" pitchFamily="18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6"/>
          <a:stretch/>
        </p:blipFill>
        <p:spPr>
          <a:xfrm>
            <a:off x="25609393" y="21630181"/>
            <a:ext cx="6571398" cy="5334001"/>
          </a:xfrm>
          <a:prstGeom prst="rect">
            <a:avLst/>
          </a:prstGeom>
        </p:spPr>
      </p:pic>
      <p:sp>
        <p:nvSpPr>
          <p:cNvPr id="77" name="Text Box 370"/>
          <p:cNvSpPr txBox="1">
            <a:spLocks noChangeArrowheads="1"/>
          </p:cNvSpPr>
          <p:nvPr/>
        </p:nvSpPr>
        <p:spPr bwMode="auto">
          <a:xfrm>
            <a:off x="11498792" y="15687280"/>
            <a:ext cx="9967384" cy="4162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60858" tIns="460858" rIns="460858" bIns="460858">
            <a:spAutoFit/>
          </a:bodyPr>
          <a:lstStyle/>
          <a:p>
            <a:r>
              <a:rPr lang="en-US" sz="3000" dirty="0">
                <a:latin typeface="Adobe Garamond Pro Bold" pitchFamily="18" charset="0"/>
              </a:rPr>
              <a:t>This work focuses on (n,p) production of the emerging medical radionuclides </a:t>
            </a:r>
            <a:r>
              <a:rPr lang="en-US" sz="3000" baseline="30000" dirty="0">
                <a:latin typeface="Adobe Garamond Pro Bold" pitchFamily="18" charset="0"/>
              </a:rPr>
              <a:t>64</a:t>
            </a:r>
            <a:r>
              <a:rPr lang="en-US" sz="3000" dirty="0">
                <a:latin typeface="Adobe Garamond Pro Bold" pitchFamily="18" charset="0"/>
              </a:rPr>
              <a:t>Cu and </a:t>
            </a:r>
            <a:r>
              <a:rPr lang="en-US" sz="3000" baseline="30000" dirty="0">
                <a:latin typeface="Adobe Garamond Pro Bold" pitchFamily="18" charset="0"/>
              </a:rPr>
              <a:t>47</a:t>
            </a:r>
            <a:r>
              <a:rPr lang="en-US" sz="3000" dirty="0">
                <a:latin typeface="Adobe Garamond Pro Bold" pitchFamily="18" charset="0"/>
              </a:rPr>
              <a:t>Sc:</a:t>
            </a:r>
          </a:p>
          <a:p>
            <a:pPr lvl="1">
              <a:buFont typeface="Arial" pitchFamily="34" charset="0"/>
              <a:buChar char="•"/>
            </a:pPr>
            <a:r>
              <a:rPr lang="en-US" sz="3000" baseline="30000" dirty="0">
                <a:latin typeface="Adobe Garamond Pro Bold" pitchFamily="18" charset="0"/>
              </a:rPr>
              <a:t> 64</a:t>
            </a:r>
            <a:r>
              <a:rPr lang="en-US" sz="3000" dirty="0">
                <a:latin typeface="Adobe Garamond Pro Bold" pitchFamily="18" charset="0"/>
              </a:rPr>
              <a:t>Cu (t</a:t>
            </a:r>
            <a:r>
              <a:rPr lang="en-US" sz="3000" baseline="-25000" dirty="0">
                <a:latin typeface="Adobe Garamond Pro Bold" pitchFamily="18" charset="0"/>
              </a:rPr>
              <a:t>1/2</a:t>
            </a:r>
            <a:r>
              <a:rPr lang="en-US" sz="3000" dirty="0">
                <a:latin typeface="Adobe Garamond Pro Bold" pitchFamily="18" charset="0"/>
              </a:rPr>
              <a:t> = 12.7 h via β</a:t>
            </a:r>
            <a:r>
              <a:rPr lang="en-US" sz="3000" baseline="30000" dirty="0">
                <a:latin typeface="Adobe Garamond Pro Bold" pitchFamily="18" charset="0"/>
              </a:rPr>
              <a:t>- </a:t>
            </a:r>
            <a:r>
              <a:rPr lang="en-US" sz="3000" dirty="0">
                <a:latin typeface="Adobe Garamond Pro Bold" pitchFamily="18" charset="0"/>
              </a:rPr>
              <a:t>and β</a:t>
            </a:r>
            <a:r>
              <a:rPr lang="en-US" sz="3000" baseline="30000" dirty="0">
                <a:latin typeface="Adobe Garamond Pro Bold" pitchFamily="18" charset="0"/>
              </a:rPr>
              <a:t>+</a:t>
            </a:r>
            <a:r>
              <a:rPr lang="en-US" sz="3000" dirty="0">
                <a:latin typeface="Adobe Garamond Pro Bold" pitchFamily="18" charset="0"/>
              </a:rPr>
              <a:t> ) is a diagnostic and therapeutic radionuclide.</a:t>
            </a:r>
          </a:p>
          <a:p>
            <a:pPr lvl="1">
              <a:buFont typeface="Arial" pitchFamily="34" charset="0"/>
              <a:buChar char="•"/>
            </a:pPr>
            <a:r>
              <a:rPr lang="en-US" sz="3000" baseline="30000" dirty="0">
                <a:latin typeface="Adobe Garamond Pro Bold" pitchFamily="18" charset="0"/>
              </a:rPr>
              <a:t> 47</a:t>
            </a:r>
            <a:r>
              <a:rPr lang="en-US" sz="3000" dirty="0">
                <a:latin typeface="Adobe Garamond Pro Bold" pitchFamily="18" charset="0"/>
              </a:rPr>
              <a:t>Sc (t</a:t>
            </a:r>
            <a:r>
              <a:rPr lang="en-US" sz="3000" baseline="-25000" dirty="0">
                <a:latin typeface="Adobe Garamond Pro Bold" pitchFamily="18" charset="0"/>
              </a:rPr>
              <a:t>1/2</a:t>
            </a:r>
            <a:r>
              <a:rPr lang="en-US" sz="3000" dirty="0">
                <a:latin typeface="Adobe Garamond Pro Bold" pitchFamily="18" charset="0"/>
              </a:rPr>
              <a:t> = 3.35 d via β</a:t>
            </a:r>
            <a:r>
              <a:rPr lang="en-US" sz="3000" baseline="30000" dirty="0">
                <a:latin typeface="Adobe Garamond Pro Bold" pitchFamily="18" charset="0"/>
              </a:rPr>
              <a:t>-</a:t>
            </a:r>
            <a:r>
              <a:rPr lang="en-US" sz="3000" dirty="0">
                <a:latin typeface="Adobe Garamond Pro Bold" pitchFamily="18" charset="0"/>
              </a:rPr>
              <a:t>) production is a potential solution to the </a:t>
            </a:r>
            <a:r>
              <a:rPr lang="en-US" sz="3000" baseline="30000" dirty="0">
                <a:latin typeface="Adobe Garamond Pro Bold" pitchFamily="18" charset="0"/>
              </a:rPr>
              <a:t>99m</a:t>
            </a:r>
            <a:r>
              <a:rPr lang="en-US" sz="3000" dirty="0">
                <a:latin typeface="Adobe Garamond Pro Bold" pitchFamily="18" charset="0"/>
              </a:rPr>
              <a:t>Tc shortage, with its similar high-intensity 159-keV gamma.</a:t>
            </a:r>
          </a:p>
        </p:txBody>
      </p:sp>
      <p:grpSp>
        <p:nvGrpSpPr>
          <p:cNvPr id="213" name="Group 212"/>
          <p:cNvGrpSpPr/>
          <p:nvPr/>
        </p:nvGrpSpPr>
        <p:grpSpPr>
          <a:xfrm>
            <a:off x="5738743" y="22930851"/>
            <a:ext cx="4876800" cy="8417799"/>
            <a:chOff x="-5633683" y="22120885"/>
            <a:chExt cx="4876800" cy="8417799"/>
          </a:xfrm>
        </p:grpSpPr>
        <p:pic>
          <p:nvPicPr>
            <p:cNvPr id="159" name="Picture 158" descr="IMG_20160531_183154957_HDR.jpg"/>
            <p:cNvPicPr>
              <a:picLocks noChangeAspect="1"/>
            </p:cNvPicPr>
            <p:nvPr/>
          </p:nvPicPr>
          <p:blipFill>
            <a:blip r:embed="rId22" cstate="print"/>
            <a:srcRect l="4299" t="8638" r="7972" b="15745"/>
            <a:stretch>
              <a:fillRect/>
            </a:stretch>
          </p:blipFill>
          <p:spPr>
            <a:xfrm>
              <a:off x="-5633683" y="22120885"/>
              <a:ext cx="4876800" cy="7466779"/>
            </a:xfrm>
            <a:prstGeom prst="rect">
              <a:avLst/>
            </a:prstGeom>
          </p:spPr>
        </p:pic>
        <p:sp>
          <p:nvSpPr>
            <p:cNvPr id="169" name="Text Box 398"/>
            <p:cNvSpPr txBox="1">
              <a:spLocks noChangeArrowheads="1"/>
            </p:cNvSpPr>
            <p:nvPr/>
          </p:nvSpPr>
          <p:spPr bwMode="auto">
            <a:xfrm>
              <a:off x="-5550384" y="29769243"/>
              <a:ext cx="4097198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4389438">
                <a:spcBef>
                  <a:spcPct val="50000"/>
                </a:spcBef>
              </a:pPr>
              <a:r>
                <a:rPr lang="en-US" sz="2500" dirty="0">
                  <a:solidFill>
                    <a:srgbClr val="FF5F00"/>
                  </a:solidFill>
                  <a:latin typeface="Adobe Garamond Pro Bold" pitchFamily="18" charset="0"/>
                  <a:ea typeface="Verdana" pitchFamily="34" charset="0"/>
                  <a:cs typeface="Verdana" pitchFamily="34" charset="0"/>
                </a:rPr>
                <a:t>Figure 1. The UC Berkeley High Flux Neutron Generator</a:t>
              </a:r>
            </a:p>
          </p:txBody>
        </p:sp>
      </p:grpSp>
      <p:sp>
        <p:nvSpPr>
          <p:cNvPr id="82" name="Trapezoid 81"/>
          <p:cNvSpPr/>
          <p:nvPr/>
        </p:nvSpPr>
        <p:spPr>
          <a:xfrm rot="5400000">
            <a:off x="5145273" y="24974147"/>
            <a:ext cx="2776119" cy="1819545"/>
          </a:xfrm>
          <a:prstGeom prst="trapezoid">
            <a:avLst>
              <a:gd name="adj" fmla="val 66235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rgbClr val="EEF1F4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2" name="Picture 22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4" y="24495860"/>
            <a:ext cx="4723659" cy="27540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3" name="Text Box 269"/>
          <p:cNvSpPr txBox="1">
            <a:spLocks noChangeArrowheads="1"/>
          </p:cNvSpPr>
          <p:nvPr/>
        </p:nvSpPr>
        <p:spPr bwMode="auto">
          <a:xfrm>
            <a:off x="866774" y="28276570"/>
            <a:ext cx="4723659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cs typeface="Times New Roman"/>
              </a:rPr>
              <a:t>Titanium and Zinc foils are </a:t>
            </a:r>
            <a:br>
              <a:rPr lang="en-US" sz="2500" dirty="0">
                <a:solidFill>
                  <a:srgbClr val="FF5F00"/>
                </a:solidFill>
                <a:latin typeface="Adobe Garamond Pro Bold" pitchFamily="18" charset="0"/>
                <a:cs typeface="Times New Roman"/>
              </a:rPr>
            </a:b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cs typeface="Times New Roman"/>
              </a:rPr>
              <a:t>co-loaded with Indium </a:t>
            </a:r>
          </a:p>
          <a:p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cs typeface="Times New Roman"/>
              </a:rPr>
              <a:t>for relative cross section </a:t>
            </a:r>
          </a:p>
          <a:p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cs typeface="Times New Roman"/>
              </a:rPr>
              <a:t>measurements </a:t>
            </a:r>
          </a:p>
        </p:txBody>
      </p:sp>
      <p:cxnSp>
        <p:nvCxnSpPr>
          <p:cNvPr id="226" name="Straight Arrow Connector 225"/>
          <p:cNvCxnSpPr/>
          <p:nvPr/>
        </p:nvCxnSpPr>
        <p:spPr bwMode="auto">
          <a:xfrm flipV="1">
            <a:off x="1652337" y="25987054"/>
            <a:ext cx="1588168" cy="23285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5F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11500071" y="24517936"/>
            <a:ext cx="11514761" cy="2272410"/>
            <a:chOff x="11500071" y="24689060"/>
            <a:chExt cx="11514761" cy="2272410"/>
          </a:xfrm>
        </p:grpSpPr>
        <p:sp>
          <p:nvSpPr>
            <p:cNvPr id="96" name="TextBox 95"/>
            <p:cNvSpPr txBox="1"/>
            <p:nvPr/>
          </p:nvSpPr>
          <p:spPr>
            <a:xfrm>
              <a:off x="16205310" y="26435400"/>
              <a:ext cx="28873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Adobe Garamond Pro Bold" pitchFamily="18" charset="0"/>
                </a:rPr>
                <a:t>Detector Efficiency</a:t>
              </a:r>
            </a:p>
          </p:txBody>
        </p:sp>
        <p:graphicFrame>
          <p:nvGraphicFramePr>
            <p:cNvPr id="166" name="Object 16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6126028"/>
                </p:ext>
              </p:extLst>
            </p:nvPr>
          </p:nvGraphicFramePr>
          <p:xfrm>
            <a:off x="11500071" y="25076150"/>
            <a:ext cx="10008967" cy="1423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7" name="Equation" r:id="rId24" imgW="4470120" imgH="622080" progId="Equation.DSMT4">
                    <p:embed/>
                  </p:oleObj>
                </mc:Choice>
                <mc:Fallback>
                  <p:oleObj name="Equation" r:id="rId24" imgW="4470120" imgH="622080" progId="Equation.DSMT4">
                    <p:embed/>
                    <p:pic>
                      <p:nvPicPr>
                        <p:cNvPr id="0" name="Picture 5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00071" y="25076150"/>
                          <a:ext cx="10008967" cy="142398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8" name="TextBox 87"/>
            <p:cNvSpPr txBox="1"/>
            <p:nvPr/>
          </p:nvSpPr>
          <p:spPr>
            <a:xfrm>
              <a:off x="18991835" y="26484416"/>
              <a:ext cx="220538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5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γ </a:t>
              </a:r>
              <a:r>
                <a:rPr lang="en-US" sz="25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en-US" sz="2500" dirty="0">
                  <a:latin typeface="Adobe Garamond Pro Bold" pitchFamily="18" charset="0"/>
                </a:rPr>
                <a:t>Attenuation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1756551" y="26421351"/>
              <a:ext cx="49012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Adobe Garamond Pro Bold" pitchFamily="18" charset="0"/>
                </a:rPr>
                <a:t>Measured Photopeak Intensity</a:t>
              </a:r>
            </a:p>
          </p:txBody>
        </p:sp>
        <p:sp>
          <p:nvSpPr>
            <p:cNvPr id="90" name="Right Brace 89"/>
            <p:cNvSpPr/>
            <p:nvPr/>
          </p:nvSpPr>
          <p:spPr bwMode="auto">
            <a:xfrm rot="5400000">
              <a:off x="12923626" y="26175423"/>
              <a:ext cx="192317" cy="45720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29184" tIns="329184" rIns="329184" bIns="329184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1353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91" name="Right Brace 90"/>
            <p:cNvSpPr/>
            <p:nvPr/>
          </p:nvSpPr>
          <p:spPr bwMode="auto">
            <a:xfrm rot="16200000">
              <a:off x="15771552" y="22684177"/>
              <a:ext cx="264804" cy="5228673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29184" tIns="329184" rIns="329184" bIns="329184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1353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255113" y="24785072"/>
              <a:ext cx="117749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Adobe Garamond Pro Bold" pitchFamily="18" charset="0"/>
                </a:rPr>
                <a:t>Decay</a:t>
              </a:r>
            </a:p>
          </p:txBody>
        </p:sp>
        <p:sp>
          <p:nvSpPr>
            <p:cNvPr id="93" name="Right Brace 92"/>
            <p:cNvSpPr/>
            <p:nvPr/>
          </p:nvSpPr>
          <p:spPr bwMode="auto">
            <a:xfrm rot="5400000">
              <a:off x="18650732" y="26184366"/>
              <a:ext cx="192317" cy="45720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29184" tIns="329184" rIns="329184" bIns="329184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1353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94" name="Right Brace 93"/>
            <p:cNvSpPr/>
            <p:nvPr/>
          </p:nvSpPr>
          <p:spPr bwMode="auto">
            <a:xfrm rot="16200000" flipV="1">
              <a:off x="19012682" y="25033380"/>
              <a:ext cx="192317" cy="45720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29184" tIns="329184" rIns="329184" bIns="329184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1353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95" name="Right Brace 94"/>
            <p:cNvSpPr/>
            <p:nvPr/>
          </p:nvSpPr>
          <p:spPr bwMode="auto">
            <a:xfrm rot="5400000" flipV="1">
              <a:off x="20256669" y="25537237"/>
              <a:ext cx="144727" cy="1799054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29184" tIns="329184" rIns="329184" bIns="329184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31353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8113545" y="24689060"/>
              <a:ext cx="490128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5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γ</a:t>
              </a:r>
              <a:r>
                <a:rPr lang="en-US" sz="2500" dirty="0">
                  <a:latin typeface="Adobe Garamond Pro Bold" pitchFamily="18" charset="0"/>
                </a:rPr>
                <a:t> Branching Ratio</a:t>
              </a:r>
            </a:p>
          </p:txBody>
        </p:sp>
      </p:grpSp>
      <p:sp>
        <p:nvSpPr>
          <p:cNvPr id="194" name="Text Box 269"/>
          <p:cNvSpPr txBox="1">
            <a:spLocks noChangeArrowheads="1"/>
          </p:cNvSpPr>
          <p:nvPr/>
        </p:nvSpPr>
        <p:spPr bwMode="auto">
          <a:xfrm>
            <a:off x="22485482" y="23858642"/>
            <a:ext cx="3515652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Figure 7a. Cross section data for the </a:t>
            </a:r>
            <a:b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</a:br>
            <a:r>
              <a:rPr lang="en-US" sz="2500" baseline="300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64</a:t>
            </a: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Zn(n,p)</a:t>
            </a:r>
            <a:r>
              <a:rPr lang="en-US" sz="2500" baseline="300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64</a:t>
            </a: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Cu reaction.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19516" r="6949" b="15251"/>
          <a:stretch/>
        </p:blipFill>
        <p:spPr>
          <a:xfrm>
            <a:off x="24608125" y="8798066"/>
            <a:ext cx="7329178" cy="4021195"/>
          </a:xfrm>
          <a:prstGeom prst="rect">
            <a:avLst/>
          </a:prstGeom>
        </p:spPr>
      </p:pic>
      <p:sp>
        <p:nvSpPr>
          <p:cNvPr id="190" name="Text Box 269"/>
          <p:cNvSpPr txBox="1">
            <a:spLocks noChangeArrowheads="1"/>
          </p:cNvSpPr>
          <p:nvPr/>
        </p:nvSpPr>
        <p:spPr bwMode="auto">
          <a:xfrm>
            <a:off x="22611610" y="9224205"/>
            <a:ext cx="2649648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Figure 5. Planar LEPS gamma-ray spectra for </a:t>
            </a:r>
            <a:r>
              <a:rPr lang="en-US" sz="2500" baseline="300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47</a:t>
            </a: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Sc </a:t>
            </a:r>
            <a:b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</a:b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sz="2500" baseline="300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115m</a:t>
            </a: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In</a:t>
            </a:r>
          </a:p>
        </p:txBody>
      </p:sp>
      <p:grpSp>
        <p:nvGrpSpPr>
          <p:cNvPr id="124" name="Group 123"/>
          <p:cNvGrpSpPr/>
          <p:nvPr/>
        </p:nvGrpSpPr>
        <p:grpSpPr>
          <a:xfrm>
            <a:off x="33433585" y="10726942"/>
            <a:ext cx="4934338" cy="4397652"/>
            <a:chOff x="34240409" y="10726942"/>
            <a:chExt cx="4934338" cy="4397652"/>
          </a:xfrm>
        </p:grpSpPr>
        <p:pic>
          <p:nvPicPr>
            <p:cNvPr id="102" name="image114.jpg" descr="88map.jpg"/>
            <p:cNvPicPr/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240409" y="10726942"/>
              <a:ext cx="4934338" cy="4397652"/>
            </a:xfrm>
            <a:prstGeom prst="rect">
              <a:avLst/>
            </a:prstGeom>
            <a:ln/>
          </p:spPr>
        </p:pic>
        <p:cxnSp>
          <p:nvCxnSpPr>
            <p:cNvPr id="103" name="Straight Arrow Connector 102"/>
            <p:cNvCxnSpPr/>
            <p:nvPr/>
          </p:nvCxnSpPr>
          <p:spPr bwMode="auto">
            <a:xfrm flipH="1">
              <a:off x="36213481" y="13172952"/>
              <a:ext cx="673100" cy="22860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sp>
          <p:nvSpPr>
            <p:cNvPr id="105" name="Rectangle 104"/>
            <p:cNvSpPr/>
            <p:nvPr/>
          </p:nvSpPr>
          <p:spPr bwMode="auto">
            <a:xfrm rot="20520000">
              <a:off x="36125415" y="13264363"/>
              <a:ext cx="73752" cy="393700"/>
            </a:xfrm>
            <a:prstGeom prst="rect">
              <a:avLst/>
            </a:prstGeom>
            <a:solidFill>
              <a:srgbClr val="3366FF"/>
            </a:solidFill>
            <a:ln w="95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" pitchFamily="34" charset="0"/>
                <a:ea typeface="MS PGothic" pitchFamily="34" charset="-128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5011858" y="11355137"/>
              <a:ext cx="2492670" cy="861774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500" baseline="30000" dirty="0">
                  <a:solidFill>
                    <a:srgbClr val="FFFFFF"/>
                  </a:solidFill>
                  <a:latin typeface="Adobe Garamond Pro Bold" pitchFamily="18" charset="0"/>
                </a:rPr>
                <a:t>7</a:t>
              </a:r>
              <a:r>
                <a:rPr lang="en-US" sz="2500" dirty="0">
                  <a:solidFill>
                    <a:srgbClr val="FFFFFF"/>
                  </a:solidFill>
                  <a:latin typeface="Adobe Garamond Pro Bold" pitchFamily="18" charset="0"/>
                </a:rPr>
                <a:t>Li(</a:t>
              </a:r>
              <a:r>
                <a:rPr lang="en-US" sz="2500" dirty="0" err="1">
                  <a:solidFill>
                    <a:srgbClr val="FFFFFF"/>
                  </a:solidFill>
                  <a:latin typeface="Adobe Garamond Pro Bold" pitchFamily="18" charset="0"/>
                </a:rPr>
                <a:t>p,n</a:t>
              </a:r>
              <a:r>
                <a:rPr lang="en-US" sz="2500" dirty="0">
                  <a:solidFill>
                    <a:srgbClr val="FFFFFF"/>
                  </a:solidFill>
                  <a:latin typeface="Adobe Garamond Pro Bold" pitchFamily="18" charset="0"/>
                </a:rPr>
                <a:t>) neutron </a:t>
              </a:r>
            </a:p>
            <a:p>
              <a:r>
                <a:rPr lang="en-US" sz="2500" dirty="0">
                  <a:solidFill>
                    <a:srgbClr val="FFFFFF"/>
                  </a:solidFill>
                  <a:latin typeface="Adobe Garamond Pro Bold" pitchFamily="18" charset="0"/>
                </a:rPr>
                <a:t>production target</a:t>
              </a:r>
            </a:p>
          </p:txBody>
        </p:sp>
        <p:cxnSp>
          <p:nvCxnSpPr>
            <p:cNvPr id="107" name="Curved Connector 106"/>
            <p:cNvCxnSpPr>
              <a:stCxn id="106" idx="2"/>
              <a:endCxn id="105" idx="0"/>
            </p:cNvCxnSpPr>
            <p:nvPr/>
          </p:nvCxnSpPr>
          <p:spPr bwMode="auto">
            <a:xfrm rot="5400000">
              <a:off x="35651284" y="12667088"/>
              <a:ext cx="1057087" cy="156732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25" name="Rectangle 124"/>
          <p:cNvSpPr/>
          <p:nvPr/>
        </p:nvSpPr>
        <p:spPr bwMode="auto">
          <a:xfrm>
            <a:off x="39036812" y="11914094"/>
            <a:ext cx="1089431" cy="213348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41799933" y="14909800"/>
            <a:ext cx="907554" cy="5222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29184" tIns="329184" rIns="329184" bIns="32918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31353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15" name="Text Box 269"/>
          <p:cNvSpPr txBox="1">
            <a:spLocks noChangeArrowheads="1"/>
          </p:cNvSpPr>
          <p:nvPr/>
        </p:nvSpPr>
        <p:spPr bwMode="auto">
          <a:xfrm>
            <a:off x="38520329" y="11741434"/>
            <a:ext cx="2649648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Figure 8. </a:t>
            </a:r>
            <a:r>
              <a:rPr lang="en-US" sz="2500" baseline="300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7</a:t>
            </a: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Li(</a:t>
            </a:r>
            <a:r>
              <a:rPr lang="en-US" sz="2500" dirty="0" err="1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p,n</a:t>
            </a: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) source development schematic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" t="3883" r="5262"/>
          <a:stretch/>
        </p:blipFill>
        <p:spPr>
          <a:xfrm>
            <a:off x="14384592" y="26633730"/>
            <a:ext cx="6486647" cy="5126856"/>
          </a:xfrm>
          <a:prstGeom prst="rect">
            <a:avLst/>
          </a:prstGeom>
        </p:spPr>
      </p:pic>
      <p:sp>
        <p:nvSpPr>
          <p:cNvPr id="187" name="Text Box 269"/>
          <p:cNvSpPr txBox="1">
            <a:spLocks noChangeArrowheads="1"/>
          </p:cNvSpPr>
          <p:nvPr/>
        </p:nvSpPr>
        <p:spPr bwMode="auto">
          <a:xfrm>
            <a:off x="11756551" y="27039438"/>
            <a:ext cx="2663241" cy="423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4389438">
              <a:spcBef>
                <a:spcPct val="50000"/>
              </a:spcBef>
            </a:pP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Figure 4. Fraction of total reactions induced in the Indium foil between the energies [0, E’]. The solid red boundaries indicate </a:t>
            </a:r>
            <a:r>
              <a:rPr lang="en-US" sz="2500" dirty="0" err="1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theenergy</a:t>
            </a:r>
            <a:r>
              <a:rPr lang="en-US" sz="2500" dirty="0">
                <a:solidFill>
                  <a:srgbClr val="FF5F00"/>
                </a:solidFill>
                <a:latin typeface="Adobe Garamond Pro Bold" pitchFamily="18" charset="0"/>
                <a:ea typeface="Verdana" pitchFamily="34" charset="0"/>
                <a:cs typeface="Verdana" pitchFamily="34" charset="0"/>
              </a:rPr>
              <a:t> region that corresponds to 68.2% of the total activation.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1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AABAC9"/>
      </a:lt1>
      <a:dk2>
        <a:srgbClr val="000000"/>
      </a:dk2>
      <a:lt2>
        <a:srgbClr val="808080"/>
      </a:lt2>
      <a:accent1>
        <a:srgbClr val="D7D7D7"/>
      </a:accent1>
      <a:accent2>
        <a:srgbClr val="003466"/>
      </a:accent2>
      <a:accent3>
        <a:srgbClr val="D2D9E1"/>
      </a:accent3>
      <a:accent4>
        <a:srgbClr val="000000"/>
      </a:accent4>
      <a:accent5>
        <a:srgbClr val="E8E8E8"/>
      </a:accent5>
      <a:accent6>
        <a:srgbClr val="002E5C"/>
      </a:accent6>
      <a:hlink>
        <a:srgbClr val="008000"/>
      </a:hlink>
      <a:folHlink>
        <a:srgbClr val="800000"/>
      </a:folHlink>
    </a:clrScheme>
    <a:fontScheme name="2_Custom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29184" tIns="329184" rIns="329184" bIns="329184" numCol="1" anchor="t" anchorCtr="0" compatLnSpc="1">
        <a:prstTxWarp prst="textNoShape">
          <a:avLst/>
        </a:prstTxWarp>
        <a:spAutoFit/>
      </a:bodyPr>
      <a:lstStyle>
        <a:defPPr marL="0" marR="0" indent="0" algn="l" defTabSz="31353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AABAC9"/>
        </a:lt1>
        <a:dk2>
          <a:srgbClr val="000000"/>
        </a:dk2>
        <a:lt2>
          <a:srgbClr val="808080"/>
        </a:lt2>
        <a:accent1>
          <a:srgbClr val="D7D7D7"/>
        </a:accent1>
        <a:accent2>
          <a:srgbClr val="003466"/>
        </a:accent2>
        <a:accent3>
          <a:srgbClr val="D2D9E1"/>
        </a:accent3>
        <a:accent4>
          <a:srgbClr val="000000"/>
        </a:accent4>
        <a:accent5>
          <a:srgbClr val="E8E8E8"/>
        </a:accent5>
        <a:accent6>
          <a:srgbClr val="002E5C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603000"/>
        </a:dk1>
        <a:lt1>
          <a:srgbClr val="CF9860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603000"/>
        </a:accent2>
        <a:accent3>
          <a:srgbClr val="E4CAB6"/>
        </a:accent3>
        <a:accent4>
          <a:srgbClr val="512700"/>
        </a:accent4>
        <a:accent5>
          <a:srgbClr val="FFFFE4"/>
        </a:accent5>
        <a:accent6>
          <a:srgbClr val="56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505750"/>
        </a:dk1>
        <a:lt1>
          <a:srgbClr val="FFFFFF"/>
        </a:lt1>
        <a:dk2>
          <a:srgbClr val="000000"/>
        </a:dk2>
        <a:lt2>
          <a:srgbClr val="808080"/>
        </a:lt2>
        <a:accent1>
          <a:srgbClr val="DFDFDF"/>
        </a:accent1>
        <a:accent2>
          <a:srgbClr val="9F3000"/>
        </a:accent2>
        <a:accent3>
          <a:srgbClr val="FFFFFF"/>
        </a:accent3>
        <a:accent4>
          <a:srgbClr val="434943"/>
        </a:accent4>
        <a:accent5>
          <a:srgbClr val="ECECEC"/>
        </a:accent5>
        <a:accent6>
          <a:srgbClr val="902A00"/>
        </a:accent6>
        <a:hlink>
          <a:srgbClr val="C21414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3A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F"/>
        </a:accent1>
        <a:accent2>
          <a:srgbClr val="9F0000"/>
        </a:accent2>
        <a:accent3>
          <a:srgbClr val="FFFFFF"/>
        </a:accent3>
        <a:accent4>
          <a:srgbClr val="300000"/>
        </a:accent4>
        <a:accent5>
          <a:srgbClr val="FFFFE4"/>
        </a:accent5>
        <a:accent6>
          <a:srgbClr val="90000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2336"/>
        </a:dk1>
        <a:lt1>
          <a:srgbClr val="E8F0F8"/>
        </a:lt1>
        <a:dk2>
          <a:srgbClr val="000000"/>
        </a:dk2>
        <a:lt2>
          <a:srgbClr val="808080"/>
        </a:lt2>
        <a:accent1>
          <a:srgbClr val="FFFFEF"/>
        </a:accent1>
        <a:accent2>
          <a:srgbClr val="00679F"/>
        </a:accent2>
        <a:accent3>
          <a:srgbClr val="F2F6FB"/>
        </a:accent3>
        <a:accent4>
          <a:srgbClr val="001C2D"/>
        </a:accent4>
        <a:accent5>
          <a:srgbClr val="FFFFF6"/>
        </a:accent5>
        <a:accent6>
          <a:srgbClr val="005D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2336"/>
        </a:dk1>
        <a:lt1>
          <a:srgbClr val="C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3060"/>
        </a:accent2>
        <a:accent3>
          <a:srgbClr val="E4E4FF"/>
        </a:accent3>
        <a:accent4>
          <a:srgbClr val="001C2D"/>
        </a:accent4>
        <a:accent5>
          <a:srgbClr val="FFFFFF"/>
        </a:accent5>
        <a:accent6>
          <a:srgbClr val="002A56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4B4B4B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434343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0000"/>
        </a:dk1>
        <a:lt1>
          <a:srgbClr val="E3DABB"/>
        </a:lt1>
        <a:dk2>
          <a:srgbClr val="000000"/>
        </a:dk2>
        <a:lt2>
          <a:srgbClr val="808080"/>
        </a:lt2>
        <a:accent1>
          <a:srgbClr val="EAEAEA"/>
        </a:accent1>
        <a:accent2>
          <a:srgbClr val="065290"/>
        </a:accent2>
        <a:accent3>
          <a:srgbClr val="EFEADA"/>
        </a:accent3>
        <a:accent4>
          <a:srgbClr val="000000"/>
        </a:accent4>
        <a:accent5>
          <a:srgbClr val="F3F3F3"/>
        </a:accent5>
        <a:accent6>
          <a:srgbClr val="054982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00009F"/>
        </a:dk1>
        <a:lt1>
          <a:srgbClr val="FFC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60009F"/>
        </a:accent2>
        <a:accent3>
          <a:srgbClr val="FFE4FF"/>
        </a:accent3>
        <a:accent4>
          <a:srgbClr val="000087"/>
        </a:accent4>
        <a:accent5>
          <a:srgbClr val="FFFFFF"/>
        </a:accent5>
        <a:accent6>
          <a:srgbClr val="560090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003000"/>
        </a:dk1>
        <a:lt1>
          <a:srgbClr val="9FCF9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006730"/>
        </a:accent2>
        <a:accent3>
          <a:srgbClr val="CDE4CD"/>
        </a:accent3>
        <a:accent4>
          <a:srgbClr val="002700"/>
        </a:accent4>
        <a:accent5>
          <a:srgbClr val="FFFFFF"/>
        </a:accent5>
        <a:accent6>
          <a:srgbClr val="005D2A"/>
        </a:accent6>
        <a:hlink>
          <a:srgbClr val="028418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000000"/>
        </a:dk1>
        <a:lt1>
          <a:srgbClr val="FFFFD5"/>
        </a:lt1>
        <a:dk2>
          <a:srgbClr val="000000"/>
        </a:dk2>
        <a:lt2>
          <a:srgbClr val="808080"/>
        </a:lt2>
        <a:accent1>
          <a:srgbClr val="D7DFCF"/>
        </a:accent1>
        <a:accent2>
          <a:srgbClr val="661600"/>
        </a:accent2>
        <a:accent3>
          <a:srgbClr val="FFFFE7"/>
        </a:accent3>
        <a:accent4>
          <a:srgbClr val="000000"/>
        </a:accent4>
        <a:accent5>
          <a:srgbClr val="E8ECE4"/>
        </a:accent5>
        <a:accent6>
          <a:srgbClr val="5C1300"/>
        </a:accent6>
        <a:hlink>
          <a:srgbClr val="0080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16998</TotalTime>
  <Words>1084</Words>
  <Application>Microsoft Office PowerPoint</Application>
  <PresentationFormat>Custom</PresentationFormat>
  <Paragraphs>73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MS PGothic</vt:lpstr>
      <vt:lpstr>MS PGothic</vt:lpstr>
      <vt:lpstr>Adobe Garamond Pro Bold</vt:lpstr>
      <vt:lpstr>Arial</vt:lpstr>
      <vt:lpstr>Arial Black</vt:lpstr>
      <vt:lpstr>Arial Narrow</vt:lpstr>
      <vt:lpstr>Helvetica</vt:lpstr>
      <vt:lpstr>Times New Roman</vt:lpstr>
      <vt:lpstr>Verdana</vt:lpstr>
      <vt:lpstr>Custom Design</vt:lpstr>
      <vt:lpstr>1_Custom Design</vt:lpstr>
      <vt:lpstr>2_Custom Design</vt:lpstr>
      <vt:lpstr>Equation</vt:lpstr>
      <vt:lpstr>MathType 6.0 Equation</vt:lpstr>
      <vt:lpstr>PowerPoint Presentation</vt:lpstr>
    </vt:vector>
  </TitlesOfParts>
  <Company>www.PosterPresentations.com</Company>
  <LinksUpToDate>false</LinksUpToDate>
  <SharedDoc>false</SharedDoc>
  <HyperlinkBase>http://www.posterpresentations.com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72x48 Poster Template</dc:title>
  <dc:subject>Free PowerPoint poster templates</dc:subject>
  <dc:creator>A. Kotoulas</dc:creator>
  <cp:keywords>poster presentation, poster design, poster template</cp:keywords>
  <dc:description>Non-authorized printing of this poster template by any commercial printing service other than PosterPresentations.com is strictly prohibited._x000d_
Non-profit educational printing centers are exempt._x000d_
To obtain printing authorization call:_x000d_
1.866.649.3004_x000d_
_x000d_
© 2007 Canterbury Media Services, Inc</dc:description>
  <cp:lastModifiedBy>Andrew Steven Voyles</cp:lastModifiedBy>
  <cp:revision>523</cp:revision>
  <dcterms:created xsi:type="dcterms:W3CDTF">2005-05-18T01:24:28Z</dcterms:created>
  <dcterms:modified xsi:type="dcterms:W3CDTF">2017-05-05T21:17:19Z</dcterms:modified>
  <cp:category>Powerpoint poster templates</cp:category>
</cp:coreProperties>
</file>